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8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2E350-EE04-4E1A-8D0E-EEEADFDC07CC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0371E-1584-4308-81A7-74EC6D387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074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4D5F3B-EFE0-47BB-B1E8-BCCAD0A67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500436-4502-4185-AB1E-A194D728F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37C06C-5878-42B1-AEE7-3B753115C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FF44-B536-4082-8808-C70B7BC5A743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A74677-682D-42E3-8A3E-23419ECC7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4B125E-CD49-4835-95D3-2B59E956A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4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1B8C91-BF36-4A35-BEDB-14A9BD340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8E7C99-8161-438D-A7B4-0634B1C90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1E1729-CAD5-479D-8AA9-02303EBA3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164C-847A-4B57-BA50-793A26BC5012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540DC6-F4AB-4786-BADE-87DF5680D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8942CE-EDA5-4AC5-AF20-27DC76A69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60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38A390-C4D7-4296-A012-52186D68A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27B6AC-5DE0-4109-B8C6-D3D9F4BAE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2DDD2D-9372-41D4-A402-97C30FC6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E245-799D-4BBC-A8C7-A1DF0CC9F157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67E570-5649-40A8-8971-C2B3CC050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9ABE93-B30B-409B-B307-AA404B6B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48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72F8BA-BFB3-4B51-A0CF-653C411E9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5E573F-2E57-4C71-8815-CF96DF394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27EDBB-3148-42F6-B68B-8904DF360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24ED-81C4-4ACD-8E5A-ABBADB880611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31EA47-D62D-48E7-A164-8DCBD0296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749706-BC0C-4524-A1D5-931BCBC9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34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6C2C2-717F-42FD-958F-FFCAEFBE7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AB7D9A-8203-47A5-B866-2A0B831C7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50B8AE-B14F-4EF7-8A67-94A7C628B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3BC6-3B14-42DD-A1A5-9BA4365BCF47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16B5AB-D86B-4A29-8D22-D1745AE20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46C7E5-BAB9-4899-A739-2A1EF843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7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F7FCA-DCA3-4D2E-B8B8-9D4D3A05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F0BB31-C66F-47F9-B785-2EA404028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DFA181-E28C-4978-B608-84B6B82A1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B3048C-EB26-435C-BFB0-B69A9C95C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1D33-6FAF-49F3-A7DA-D5EF40953B72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634753-F549-44A7-A2F6-5732A3269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08D3A5-0F1F-4684-85D5-1C1D22B1E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14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F37E6-BCAE-49BA-809C-870393D63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E82643-B1F3-477D-B61D-9816D3483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A300C8-60AF-4128-B719-12BC1592A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2C9C78B-2635-4514-A254-CE1937B22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6F6C365-C5C6-4884-A092-39E1B0F6F1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034D8DB-8778-459F-B933-8979EF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8C87-7E86-46F6-A4D7-C2E7B7079D55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27F2536-5557-41DE-BD45-225E8C4A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99E48D4-8EC1-46F9-B458-8CD47808B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23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F2FF9A-3146-46BE-AB0F-2201B7BA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24D6B1E-F342-4105-8143-FD20B23B3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A938-F5C8-48EB-8297-8E50F7DEA30C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BB4EF1-1F47-408D-B230-BCD915B5B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C1051C-1108-41A5-91B5-15244DFE9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28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E795A9-2120-49D2-9752-29D687EB7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016C-41AB-46B8-AF3D-CC3D5374248A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22069B-91BF-4AD3-94D2-3E16899C2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3E3E70-7FC1-491A-910A-58BA29B3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10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EA005C-04C8-4F3B-B691-F48484440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E2A603-B7AD-4C53-9B2B-9766DA523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455669-67CF-4ECC-A47D-67BD93D06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F2BED9-86C4-45E9-87EC-710B99DC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684C2-5B13-4141-A18C-E59D9D05887C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8CE42C-30E0-4076-8684-C0C639A64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ABC9A1-3D8C-4A8E-98E2-815F67D2B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469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259D4-4386-420A-937F-86B963532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FED6973-4A18-4165-9793-AF58DC7E93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874EB4-20C0-46D6-A02D-EA6CE3052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BEFAD0-9A5E-49CD-84DE-8A349690D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49C6-D7F4-44C9-9350-FBACF72D39F4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2A1AAB-9D10-44A6-ADA4-6B860EC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A308CB-D685-490E-8404-8A2D0F2C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37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94717AC-0D1F-47DA-8E27-65DDE9861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62955D-03DB-48E7-8D9E-CA38600A2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F23CF8-CBDA-4FAE-B424-59DFC55F3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FFBBF-CAC8-4DAE-9B8C-7746487F5529}" type="datetime1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695894-118E-47BC-8DCC-729571FC9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171D00-F201-4EE6-9FE0-A69F259EB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39705-F3CC-40BC-B2F9-D850DB33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60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200" dirty="0"/>
              <a:t>チュートリアル</a:t>
            </a:r>
            <a:br>
              <a:rPr lang="en-US" altLang="ja-JP" sz="3200" dirty="0"/>
            </a:br>
            <a:br>
              <a:rPr kumimoji="1" lang="en-US" altLang="ja-JP" sz="3200" dirty="0"/>
            </a:br>
            <a:r>
              <a:rPr kumimoji="1" lang="ja-JP" altLang="en-US" dirty="0"/>
              <a:t>ニュートンとペスト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22359E1-B0B7-42CC-8455-56E3CFA0B5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/>
          </a:p>
          <a:p>
            <a:r>
              <a:rPr kumimoji="1" lang="en-US" altLang="ja-JP" dirty="0"/>
              <a:t>20g0123 </a:t>
            </a:r>
            <a:r>
              <a:rPr kumimoji="1" lang="ja-JP" altLang="en-US" dirty="0"/>
              <a:t>牛</a:t>
            </a:r>
            <a:r>
              <a:rPr lang="ja-JP" altLang="en-US" dirty="0"/>
              <a:t>頓</a:t>
            </a:r>
            <a:endParaRPr lang="en-US" altLang="ja-JP" dirty="0"/>
          </a:p>
          <a:p>
            <a:r>
              <a:rPr lang="ja-JP" altLang="en-US" dirty="0"/>
              <a:t>法政大学オンライン授業</a:t>
            </a:r>
            <a:endParaRPr lang="en-US" altLang="ja-JP" dirty="0"/>
          </a:p>
          <a:p>
            <a:r>
              <a:rPr kumimoji="1" lang="en-US" altLang="ja-JP" dirty="0"/>
              <a:t>2020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5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12</a:t>
            </a:r>
            <a:r>
              <a:rPr kumimoji="1" lang="ja-JP" altLang="en-US" dirty="0"/>
              <a:t>日（火）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3F74A8-0C56-4431-BBA9-B76FE71C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F55294A-ADBB-4C09-BB1D-9A17D0607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21" y="403887"/>
            <a:ext cx="1774273" cy="243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oolsthorpe Manor from the apple tree">
            <a:extLst>
              <a:ext uri="{FF2B5EF4-FFF2-40B4-BE49-F238E27FC236}">
                <a16:creationId xmlns:a16="http://schemas.microsoft.com/office/drawing/2014/main" id="{42CB0290-7642-4395-A9A0-A8A95CB25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311" y="3947226"/>
            <a:ext cx="3455581" cy="259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554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B228D4CB-7C27-44E2-AFC9-42E4E8163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47"/>
          <a:stretch/>
        </p:blipFill>
        <p:spPr bwMode="auto">
          <a:xfrm>
            <a:off x="-2" y="1"/>
            <a:ext cx="610023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698" y="0"/>
            <a:ext cx="8045301" cy="6858000"/>
          </a:xfrm>
          <a:gradFill flip="none" rotWithShape="1">
            <a:gsLst>
              <a:gs pos="0">
                <a:schemeClr val="tx1">
                  <a:alpha val="0"/>
                </a:schemeClr>
              </a:gs>
              <a:gs pos="25000">
                <a:schemeClr val="tx1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vert="eaVert" lIns="1260000" tIns="540000" rIns="540000" bIns="540000" anchor="ctr" anchorCtr="0">
            <a:norm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32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32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二三歳の学生だったニュートンは、家で彼が一番好きなことをしていた。それは思索である。</a:t>
            </a:r>
            <a:br>
              <a:rPr lang="ja-JP" altLang="en-US" sz="32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endParaRPr kumimoji="1" lang="ja-JP" altLang="en-US" sz="3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F73C0EE-68CE-4B8C-9768-E8D426D8053A}"/>
              </a:ext>
            </a:extLst>
          </p:cNvPr>
          <p:cNvSpPr txBox="1"/>
          <p:nvPr/>
        </p:nvSpPr>
        <p:spPr>
          <a:xfrm>
            <a:off x="0" y="6396335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アイザック・ニュートン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369ABF-6751-4278-B837-0CC461F4F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406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5E781CB-E35C-4FE8-A535-9B28744F2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14" y="1509824"/>
            <a:ext cx="5445748" cy="419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698" y="0"/>
            <a:ext cx="8045301" cy="6858000"/>
          </a:xfrm>
          <a:noFill/>
        </p:spPr>
        <p:txBody>
          <a:bodyPr vert="eaVert" lIns="1260000" tIns="540000" rIns="540000" bIns="540000" anchor="ctr" anchorCtr="0">
            <a:norm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32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彼は「遠心力」について考えていた。</a:t>
            </a:r>
            <a:br>
              <a:rPr lang="ja-JP" altLang="en-US" sz="32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ja-JP" altLang="en-US" sz="32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ボールに紐をつけて振り回すと、ボールは遠くへ飛ぼうとする。これが「遠心力」である。</a:t>
            </a:r>
            <a:endParaRPr kumimoji="1" lang="ja-JP" altLang="en-US" sz="32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15451F-6886-4E4F-A581-3297EE54F665}"/>
              </a:ext>
            </a:extLst>
          </p:cNvPr>
          <p:cNvSpPr txBox="1"/>
          <p:nvPr/>
        </p:nvSpPr>
        <p:spPr>
          <a:xfrm>
            <a:off x="0" y="2239004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遠心力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D8A96B7-6B7E-4BEB-8CCD-9B95B542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275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698" y="0"/>
            <a:ext cx="8045301" cy="6858000"/>
          </a:xfrm>
          <a:noFill/>
        </p:spPr>
        <p:txBody>
          <a:bodyPr vert="eaVert" lIns="1260000" tIns="540000" rIns="540000" bIns="540000" anchor="ctr" anchorCtr="0">
            <a:norm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32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しかし、ボールは飛んでいかない。紐があるからである。</a:t>
            </a:r>
            <a:br>
              <a:rPr lang="ja-JP" altLang="en-US" sz="32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ja-JP" altLang="en-US" sz="32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そこで、ニュートンは月について考えた。月が地球の周りを回りながら、遠くの宇宙へ飛んでいかないのはなぜだろうか。</a:t>
            </a:r>
            <a:endParaRPr kumimoji="1" lang="ja-JP" altLang="en-US" sz="32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15451F-6886-4E4F-A581-3297EE54F665}"/>
              </a:ext>
            </a:extLst>
          </p:cNvPr>
          <p:cNvSpPr txBox="1"/>
          <p:nvPr/>
        </p:nvSpPr>
        <p:spPr>
          <a:xfrm>
            <a:off x="0" y="1308877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月と地球</a:t>
            </a:r>
          </a:p>
        </p:txBody>
      </p:sp>
      <p:pic>
        <p:nvPicPr>
          <p:cNvPr id="6" name="Picture 6" descr="A common, though incorrect, statement is,">
            <a:extLst>
              <a:ext uri="{FF2B5EF4-FFF2-40B4-BE49-F238E27FC236}">
                <a16:creationId xmlns:a16="http://schemas.microsoft.com/office/drawing/2014/main" id="{26BB8AE1-21F9-4B01-8AD4-494357DE9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20" y="1850505"/>
            <a:ext cx="4435689" cy="3603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A877A9-6E27-4861-A111-802D35DA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3804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allen Apple - apple, fruit, health, green, grass, fresh, summer, Firefox Persona theme">
            <a:extLst>
              <a:ext uri="{FF2B5EF4-FFF2-40B4-BE49-F238E27FC236}">
                <a16:creationId xmlns:a16="http://schemas.microsoft.com/office/drawing/2014/main" id="{6F664635-4A4F-4CD9-A74F-2DBF4DF6D1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82" r="8240"/>
          <a:stretch/>
        </p:blipFill>
        <p:spPr bwMode="auto">
          <a:xfrm>
            <a:off x="0" y="-1"/>
            <a:ext cx="680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698" y="0"/>
            <a:ext cx="8045301" cy="6858000"/>
          </a:xfrm>
          <a:gradFill flip="none" rotWithShape="1">
            <a:gsLst>
              <a:gs pos="0">
                <a:schemeClr val="tx1">
                  <a:alpha val="0"/>
                </a:schemeClr>
              </a:gs>
              <a:gs pos="25000">
                <a:schemeClr val="tx1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vert="eaVert" lIns="1260000" tIns="540000" rIns="540000" bIns="540000" anchor="ctr" anchorCtr="0">
            <a:norm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32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突然、小さな物音が聞こえた。りんごが樹から落ちて、彼の足元に転がってきたのである。</a:t>
            </a:r>
            <a:br>
              <a:rPr lang="ja-JP" altLang="en-US" sz="32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endParaRPr kumimoji="1" lang="ja-JP" altLang="en-US" sz="3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E9F2A2-EB2A-4F2C-A81D-D0D72CE6B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233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50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ton's gravity law Premium Vector">
            <a:extLst>
              <a:ext uri="{FF2B5EF4-FFF2-40B4-BE49-F238E27FC236}">
                <a16:creationId xmlns:a16="http://schemas.microsoft.com/office/drawing/2014/main" id="{0CC8B1AC-296A-4FC9-B368-B7E29B777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"/>
          <a:stretch/>
        </p:blipFill>
        <p:spPr bwMode="auto">
          <a:xfrm>
            <a:off x="-1" y="0"/>
            <a:ext cx="684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6429" y="0"/>
            <a:ext cx="7545572" cy="6858000"/>
          </a:xfr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vert="eaVert" lIns="1260000" tIns="540000" rIns="540000" bIns="540000" anchor="ctr" anchorCtr="0">
            <a:normAutofit/>
          </a:bodyPr>
          <a:lstStyle/>
          <a:p>
            <a:pPr algn="l">
              <a:lnSpc>
                <a:spcPct val="120000"/>
              </a:lnSpc>
            </a:pPr>
            <a:r>
              <a:rPr lang="ja-JP" altLang="en-US" sz="32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このとき、ニュートンはひらめいた。りんごが落ちたのは地球に引きつけられたからである。ならば月も地球に引きつけられているのではないか。</a:t>
            </a:r>
            <a:endParaRPr kumimoji="1" lang="ja-JP" altLang="en-US" sz="3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18FF74-CA62-4520-A40A-81880797E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71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4865" y="308344"/>
            <a:ext cx="4703134" cy="5985923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3200" dirty="0">
                <a:latin typeface="游明朝" panose="02020400000000000000" pitchFamily="18" charset="-128"/>
                <a:ea typeface="游明朝" panose="02020400000000000000" pitchFamily="18" charset="-128"/>
              </a:rPr>
              <a:t>　アイザック・ニュートンは、リンカーンシェアの田舎にあるウールスソープの家の庭に坐っていた。</a:t>
            </a:r>
            <a:br>
              <a:rPr kumimoji="1" lang="en-US" altLang="ja-JP" sz="32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r>
              <a:rPr kumimoji="1" lang="ja-JP" altLang="en-US" sz="32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kumimoji="1" lang="en-US" altLang="ja-JP" sz="3200" dirty="0">
                <a:latin typeface="游明朝" panose="02020400000000000000" pitchFamily="18" charset="-128"/>
                <a:ea typeface="游明朝" panose="02020400000000000000" pitchFamily="18" charset="-128"/>
              </a:rPr>
              <a:t>1665</a:t>
            </a:r>
            <a:r>
              <a:rPr kumimoji="1" lang="ja-JP" altLang="en-US" sz="3200" dirty="0">
                <a:latin typeface="游明朝" panose="02020400000000000000" pitchFamily="18" charset="-128"/>
                <a:ea typeface="游明朝" panose="02020400000000000000" pitchFamily="18" charset="-128"/>
              </a:rPr>
              <a:t>年のペストの流行で、ケンブリッジ大学は休校になっていた。</a:t>
            </a:r>
          </a:p>
        </p:txBody>
      </p:sp>
      <p:pic>
        <p:nvPicPr>
          <p:cNvPr id="2050" name="Picture 2" descr="Woolsthorpe Manor from the apple tree">
            <a:extLst>
              <a:ext uri="{FF2B5EF4-FFF2-40B4-BE49-F238E27FC236}">
                <a16:creationId xmlns:a16="http://schemas.microsoft.com/office/drawing/2014/main" id="{10165193-E35E-4A6A-8F07-2D7134D81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54" y="230932"/>
            <a:ext cx="4866602" cy="3649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62FC22-D39E-4544-845F-519BC5D8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432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0494" y="705728"/>
            <a:ext cx="6500036" cy="5450523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40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kumimoji="1" lang="en-US" altLang="ja-JP" sz="4800" dirty="0">
                <a:latin typeface="游明朝" panose="02020400000000000000" pitchFamily="18" charset="-128"/>
                <a:ea typeface="游明朝" panose="02020400000000000000" pitchFamily="18" charset="-128"/>
              </a:rPr>
              <a:t>23</a:t>
            </a:r>
            <a:r>
              <a:rPr kumimoji="1" lang="ja-JP" altLang="en-US" sz="4800" dirty="0">
                <a:latin typeface="游明朝" panose="02020400000000000000" pitchFamily="18" charset="-128"/>
                <a:ea typeface="游明朝" panose="02020400000000000000" pitchFamily="18" charset="-128"/>
              </a:rPr>
              <a:t>歳の学生だったニュートンは、家で彼が一番好きなことをしていた。それは思索である。</a:t>
            </a:r>
            <a:br>
              <a:rPr kumimoji="1" lang="en-US" altLang="ja-JP" sz="48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endParaRPr kumimoji="1" lang="ja-JP" altLang="en-US" sz="4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841DB8C-08A1-4AEB-B8D5-4A272CED8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23" y="847725"/>
            <a:ext cx="2588781" cy="355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30FEFF-4F6E-40C6-BC29-0FDA6C4A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79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3209" y="969551"/>
            <a:ext cx="5564372" cy="5450523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4000" dirty="0">
                <a:latin typeface="游明朝" panose="02020400000000000000" pitchFamily="18" charset="-128"/>
                <a:ea typeface="游明朝" panose="02020400000000000000" pitchFamily="18" charset="-128"/>
              </a:rPr>
              <a:t>　彼は「遠心力」について考えていた。</a:t>
            </a:r>
            <a:br>
              <a:rPr kumimoji="1" lang="en-US" altLang="ja-JP" sz="40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r>
              <a:rPr kumimoji="1" lang="ja-JP" altLang="en-US" sz="4000" dirty="0">
                <a:latin typeface="游明朝" panose="02020400000000000000" pitchFamily="18" charset="-128"/>
                <a:ea typeface="游明朝" panose="02020400000000000000" pitchFamily="18" charset="-128"/>
              </a:rPr>
              <a:t>　ボールに紐をつけて振り回すと、ボールは遠くへ飛ぼうとする。これが「遠心力」である。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E5F5E3E-27A8-4C77-82D7-34D9C3638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13" y="1605515"/>
            <a:ext cx="5418176" cy="417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7098240-543F-45FF-BD20-6FB3486A1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77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0288" y="705728"/>
            <a:ext cx="5018568" cy="5450523"/>
          </a:xfrm>
        </p:spPr>
        <p:txBody>
          <a:bodyPr anchor="t" anchorCtr="0">
            <a:normAutofit/>
          </a:bodyPr>
          <a:lstStyle/>
          <a:p>
            <a:pPr algn="l"/>
            <a:r>
              <a:rPr lang="ja-JP" altLang="en-US" sz="3200" dirty="0">
                <a:latin typeface="游明朝" panose="02020400000000000000" pitchFamily="18" charset="-128"/>
                <a:ea typeface="游明朝" panose="02020400000000000000" pitchFamily="18" charset="-128"/>
              </a:rPr>
              <a:t>　しかし、ボールは飛んでいかない。紐があるからである。</a:t>
            </a:r>
            <a:br>
              <a:rPr lang="en-US" altLang="ja-JP" sz="32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r>
              <a:rPr lang="ja-JP" altLang="en-US" sz="3200" dirty="0">
                <a:latin typeface="游明朝" panose="02020400000000000000" pitchFamily="18" charset="-128"/>
                <a:ea typeface="游明朝" panose="02020400000000000000" pitchFamily="18" charset="-128"/>
              </a:rPr>
              <a:t>　そこで、ニュートンは月について考えた。月が地球の周りを回りながら、遠くの宇宙へ飛んでいかないのはなぜだろうか。</a:t>
            </a:r>
            <a:endParaRPr kumimoji="1" lang="ja-JP" altLang="en-US" sz="3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7" name="Picture 6" descr="A common, though incorrect, statement is,">
            <a:extLst>
              <a:ext uri="{FF2B5EF4-FFF2-40B4-BE49-F238E27FC236}">
                <a16:creationId xmlns:a16="http://schemas.microsoft.com/office/drawing/2014/main" id="{38E102BD-AE61-42DC-9E8F-8F70B417A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16" y="2055738"/>
            <a:ext cx="3380336" cy="274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E806E16-1EF0-4DDC-A4DF-8EC6960C5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53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0494" y="705728"/>
            <a:ext cx="6500036" cy="5450523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4000" dirty="0">
                <a:latin typeface="游明朝" panose="02020400000000000000" pitchFamily="18" charset="-128"/>
                <a:ea typeface="游明朝" panose="02020400000000000000" pitchFamily="18" charset="-128"/>
              </a:rPr>
              <a:t>　突然、小さな物音が聞こえた。りんごが樹から落ちて、彼の足元に転がってきたのである。</a:t>
            </a:r>
            <a:br>
              <a:rPr kumimoji="1" lang="en-US" altLang="ja-JP" sz="40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endParaRPr kumimoji="1" lang="ja-JP" altLang="en-US" sz="4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6146" name="Picture 2" descr="Fallen Apple - apple, fruit, health, green, grass, fresh, summer, Firefox Persona theme">
            <a:extLst>
              <a:ext uri="{FF2B5EF4-FFF2-40B4-BE49-F238E27FC236}">
                <a16:creationId xmlns:a16="http://schemas.microsoft.com/office/drawing/2014/main" id="{456A541E-B0C1-4AC5-B4DD-82B654D67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86" y="3742447"/>
            <a:ext cx="428625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3E3F78-9938-4718-8C58-9DA7DB36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08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0288" y="705728"/>
            <a:ext cx="5018568" cy="5450523"/>
          </a:xfrm>
        </p:spPr>
        <p:txBody>
          <a:bodyPr anchor="t" anchorCtr="0">
            <a:normAutofit/>
          </a:bodyPr>
          <a:lstStyle/>
          <a:p>
            <a:pPr algn="l"/>
            <a:r>
              <a:rPr lang="ja-JP" altLang="en-US" sz="3200" dirty="0">
                <a:latin typeface="游明朝" panose="02020400000000000000" pitchFamily="18" charset="-128"/>
                <a:ea typeface="游明朝" panose="02020400000000000000" pitchFamily="18" charset="-128"/>
              </a:rPr>
              <a:t>　このとき、ニュートンはひらめいた。りんごが落ちたのは地球に引きつけられたからである。ならば月も地球に引きつけられているのではないか。</a:t>
            </a:r>
            <a:br>
              <a:rPr lang="en-US" altLang="ja-JP" sz="3200" dirty="0">
                <a:latin typeface="游明朝" panose="02020400000000000000" pitchFamily="18" charset="-128"/>
                <a:ea typeface="游明朝" panose="02020400000000000000" pitchFamily="18" charset="-128"/>
              </a:rPr>
            </a:br>
            <a:r>
              <a:rPr lang="ja-JP" altLang="en-US" sz="32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endParaRPr kumimoji="1" lang="ja-JP" altLang="en-US" sz="3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4100" name="Picture 4" descr="Newton's gravity law Premium Vector">
            <a:extLst>
              <a:ext uri="{FF2B5EF4-FFF2-40B4-BE49-F238E27FC236}">
                <a16:creationId xmlns:a16="http://schemas.microsoft.com/office/drawing/2014/main" id="{4660D9D4-54FF-4C1F-805D-6E40DB49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64" y="797442"/>
            <a:ext cx="5962650" cy="595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4F35D1-0E55-4B62-A218-B9D3EF5F4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092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Woolsthorpe Manor from the apple tree">
            <a:extLst>
              <a:ext uri="{FF2B5EF4-FFF2-40B4-BE49-F238E27FC236}">
                <a16:creationId xmlns:a16="http://schemas.microsoft.com/office/drawing/2014/main" id="{93C51CA4-97FB-45E2-B01F-C4E3AA68FA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75" r="19492"/>
          <a:stretch/>
        </p:blipFill>
        <p:spPr bwMode="auto">
          <a:xfrm>
            <a:off x="6106633" y="0"/>
            <a:ext cx="608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36C31C15-0147-4011-A2ED-4E5FC68206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47"/>
          <a:stretch/>
        </p:blipFill>
        <p:spPr bwMode="auto">
          <a:xfrm>
            <a:off x="-2" y="1"/>
            <a:ext cx="610023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3" y="-1"/>
            <a:ext cx="12186000" cy="6857999"/>
          </a:xfrm>
          <a:gradFill>
            <a:gsLst>
              <a:gs pos="0">
                <a:schemeClr val="tx1">
                  <a:alpha val="0"/>
                </a:schemeClr>
              </a:gs>
              <a:gs pos="50000">
                <a:schemeClr val="tx1"/>
              </a:gs>
              <a:gs pos="100000">
                <a:schemeClr val="tx1">
                  <a:alpha val="0"/>
                </a:schemeClr>
              </a:gs>
            </a:gsLst>
            <a:lin ang="0" scaled="1"/>
          </a:gradFill>
        </p:spPr>
        <p:txBody>
          <a:bodyPr anchor="ctr" anchorCtr="0">
            <a:normAutofit/>
          </a:bodyPr>
          <a:lstStyle/>
          <a:p>
            <a:pPr>
              <a:lnSpc>
                <a:spcPct val="110000"/>
              </a:lnSpc>
            </a:pPr>
            <a:b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チュートリアル</a:t>
            </a:r>
            <a:b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br>
              <a:rPr kumimoji="1"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kumimoji="1" lang="ja-JP" alt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ニュートンとペスト</a:t>
            </a:r>
            <a:br>
              <a:rPr kumimoji="1"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br>
              <a:rPr kumimoji="1"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20g0123 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牛頓</a:t>
            </a:r>
            <a:b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b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法政大学オンライン授業</a:t>
            </a:r>
            <a:b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2020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</a:t>
            </a:r>
            <a: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5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月</a:t>
            </a:r>
            <a: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12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日（火）</a:t>
            </a:r>
            <a:endParaRPr kumimoji="1" lang="ja-JP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3F74A8-0C56-4431-BBA9-B76FE71C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933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oolsthorpe Manor from the apple tree">
            <a:extLst>
              <a:ext uri="{FF2B5EF4-FFF2-40B4-BE49-F238E27FC236}">
                <a16:creationId xmlns:a16="http://schemas.microsoft.com/office/drawing/2014/main" id="{10165193-E35E-4A6A-8F07-2D7134D817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76" r="11615"/>
          <a:stretch/>
        </p:blipFill>
        <p:spPr bwMode="auto">
          <a:xfrm>
            <a:off x="-1" y="0"/>
            <a:ext cx="680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947EBD2-8718-4B1B-8B65-772B7BA7D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698" y="0"/>
            <a:ext cx="8045301" cy="6858000"/>
          </a:xfrm>
          <a:gradFill flip="none" rotWithShape="1">
            <a:gsLst>
              <a:gs pos="0">
                <a:schemeClr val="tx1">
                  <a:alpha val="0"/>
                </a:schemeClr>
              </a:gs>
              <a:gs pos="25000">
                <a:schemeClr val="tx1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vert="eaVert" lIns="1260000" tIns="540000" rIns="540000" bIns="540000" anchor="ctr" anchorCtr="0">
            <a:norm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32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アイザック・ニュートンは、リンカーンシェアの田舎にあるウールスソープの家の庭に坐っていた。</a:t>
            </a:r>
            <a:br>
              <a:rPr kumimoji="1" lang="en-US" altLang="ja-JP" sz="32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kumimoji="1" lang="ja-JP" altLang="en-US" sz="32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一六六五年のペストの流行で、ケンブリッジ大学は休校になっていた。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F73C0EE-68CE-4B8C-9768-E8D426D8053A}"/>
              </a:ext>
            </a:extLst>
          </p:cNvPr>
          <p:cNvSpPr txBox="1"/>
          <p:nvPr/>
        </p:nvSpPr>
        <p:spPr>
          <a:xfrm>
            <a:off x="0" y="6396335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ウールスソープの家とリンゴの樹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2D8AE4-608B-4E6E-92E8-4174D4990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9705-F3CC-40BC-B2F9-D850DB33788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35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494</Words>
  <Application>Microsoft Office PowerPoint</Application>
  <PresentationFormat>ワイド画面</PresentationFormat>
  <Paragraphs>36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HG正楷書体-PRO</vt:lpstr>
      <vt:lpstr>游ゴシック</vt:lpstr>
      <vt:lpstr>游ゴシック Light</vt:lpstr>
      <vt:lpstr>游明朝</vt:lpstr>
      <vt:lpstr>Arial</vt:lpstr>
      <vt:lpstr>Office テーマ</vt:lpstr>
      <vt:lpstr>チュートリアル  ニュートンとペスト</vt:lpstr>
      <vt:lpstr>　アイザック・ニュートンは、リンカーンシェアの田舎にあるウールスソープの家の庭に坐っていた。 　1665年のペストの流行で、ケンブリッジ大学は休校になっていた。</vt:lpstr>
      <vt:lpstr>　23歳の学生だったニュートンは、家で彼が一番好きなことをしていた。それは思索である。 </vt:lpstr>
      <vt:lpstr>　彼は「遠心力」について考えていた。 　ボールに紐をつけて振り回すと、ボールは遠くへ飛ぼうとする。これが「遠心力」である。</vt:lpstr>
      <vt:lpstr>　しかし、ボールは飛んでいかない。紐があるからである。 　そこで、ニュートンは月について考えた。月が地球の周りを回りながら、遠くの宇宙へ飛んでいかないのはなぜだろうか。</vt:lpstr>
      <vt:lpstr>　突然、小さな物音が聞こえた。りんごが樹から落ちて、彼の足元に転がってきたのである。 </vt:lpstr>
      <vt:lpstr>　このとき、ニュートンはひらめいた。りんごが落ちたのは地球に引きつけられたからである。ならば月も地球に引きつけられているのではないか。 　</vt:lpstr>
      <vt:lpstr> チュートリアル  ニュートンとペスト  20g0123 牛頓  法政大学オンライン授業 2020年5月12日（火）</vt:lpstr>
      <vt:lpstr>　アイザック・ニュートンは、リンカーンシェアの田舎にあるウールスソープの家の庭に坐っていた。 　一六六五年のペストの流行で、ケンブリッジ大学は休校になっていた。</vt:lpstr>
      <vt:lpstr>　二三歳の学生だったニュートンは、家で彼が一番好きなことをしていた。それは思索である。 </vt:lpstr>
      <vt:lpstr>　彼は「遠心力」について考えていた。 　ボールに紐をつけて振り回すと、ボールは遠くへ飛ぼうとする。これが「遠心力」である。</vt:lpstr>
      <vt:lpstr>　しかし、ボールは飛んでいかない。紐があるからである。 　そこで、ニュートンは月について考えた。月が地球の周りを回りながら、遠くの宇宙へ飛んでいかないのはなぜだろうか。</vt:lpstr>
      <vt:lpstr>　突然、小さな物音が聞こえた。りんごが樹から落ちて、彼の足元に転がってきたのである。 </vt:lpstr>
      <vt:lpstr>　このとき、ニュートンはひらめいた。りんごが落ちたのは地球に引きつけられたからである。ならば月も地球に引きつけられているのではないか。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チュートリアル  ニュートンとペスト</dc:title>
  <dc:creator>鈴木 靖</dc:creator>
  <cp:lastModifiedBy>鈴木 靖</cp:lastModifiedBy>
  <cp:revision>15</cp:revision>
  <dcterms:created xsi:type="dcterms:W3CDTF">2020-05-10T03:37:04Z</dcterms:created>
  <dcterms:modified xsi:type="dcterms:W3CDTF">2020-05-10T15:01:14Z</dcterms:modified>
</cp:coreProperties>
</file>