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522" r:id="rId2"/>
    <p:sldId id="462" r:id="rId3"/>
    <p:sldId id="518" r:id="rId4"/>
    <p:sldId id="523" r:id="rId5"/>
    <p:sldId id="359" r:id="rId6"/>
    <p:sldId id="524" r:id="rId7"/>
    <p:sldId id="525" r:id="rId8"/>
    <p:sldId id="466" r:id="rId9"/>
    <p:sldId id="520" r:id="rId10"/>
    <p:sldId id="521" r:id="rId11"/>
    <p:sldId id="526" r:id="rId12"/>
    <p:sldId id="527" r:id="rId13"/>
    <p:sldId id="269" r:id="rId14"/>
    <p:sldId id="528" r:id="rId15"/>
    <p:sldId id="363" r:id="rId16"/>
    <p:sldId id="529" r:id="rId17"/>
    <p:sldId id="419" r:id="rId18"/>
    <p:sldId id="530" r:id="rId19"/>
    <p:sldId id="418" r:id="rId20"/>
    <p:sldId id="531" r:id="rId21"/>
    <p:sldId id="425" r:id="rId22"/>
    <p:sldId id="270" r:id="rId23"/>
    <p:sldId id="500" r:id="rId24"/>
    <p:sldId id="532" r:id="rId25"/>
    <p:sldId id="371" r:id="rId26"/>
    <p:sldId id="533" r:id="rId27"/>
    <p:sldId id="534" r:id="rId28"/>
    <p:sldId id="535" r:id="rId29"/>
    <p:sldId id="536" r:id="rId30"/>
    <p:sldId id="537" r:id="rId31"/>
    <p:sldId id="331" r:id="rId32"/>
    <p:sldId id="486" r:id="rId33"/>
    <p:sldId id="367" r:id="rId34"/>
    <p:sldId id="538" r:id="rId35"/>
    <p:sldId id="496" r:id="rId36"/>
    <p:sldId id="497" r:id="rId37"/>
    <p:sldId id="543" r:id="rId38"/>
    <p:sldId id="498" r:id="rId39"/>
    <p:sldId id="539" r:id="rId40"/>
    <p:sldId id="476" r:id="rId41"/>
    <p:sldId id="477" r:id="rId42"/>
    <p:sldId id="478" r:id="rId43"/>
    <p:sldId id="540" r:id="rId44"/>
    <p:sldId id="479" r:id="rId45"/>
    <p:sldId id="541" r:id="rId46"/>
    <p:sldId id="542" r:id="rId47"/>
    <p:sldId id="515" r:id="rId48"/>
    <p:sldId id="514" r:id="rId49"/>
    <p:sldId id="513" r:id="rId50"/>
    <p:sldId id="507" r:id="rId51"/>
    <p:sldId id="508" r:id="rId52"/>
    <p:sldId id="509" r:id="rId53"/>
    <p:sldId id="510" r:id="rId54"/>
    <p:sldId id="516" r:id="rId55"/>
    <p:sldId id="511" r:id="rId56"/>
    <p:sldId id="512" r:id="rId57"/>
    <p:sldId id="517" r:id="rId58"/>
  </p:sldIdLst>
  <p:sldSz cx="12192000" cy="6858000"/>
  <p:notesSz cx="10234613" cy="7099300"/>
  <p:defaultTextStyle>
    <a:defPPr>
      <a:defRPr lang="ja-JP"/>
    </a:defPPr>
    <a:lvl1pPr algn="l" rtl="0" fontAlgn="base">
      <a:lnSpc>
        <a:spcPct val="110000"/>
      </a:lnSpc>
      <a:spcBef>
        <a:spcPct val="0"/>
      </a:spcBef>
      <a:spcAft>
        <a:spcPct val="0"/>
      </a:spcAft>
      <a:buClr>
        <a:schemeClr val="bg2"/>
      </a:buClr>
      <a:buSzPct val="80000"/>
      <a:buFont typeface="Wingdings" pitchFamily="2" charset="2"/>
      <a:defRPr kumimoji="1" sz="1400" kern="1200">
        <a:solidFill>
          <a:schemeClr val="tx1"/>
        </a:solidFill>
        <a:latin typeface="ＤＦ華康明朝体U_W3" pitchFamily="18" charset="-128"/>
        <a:ea typeface="ＤＦ華康明朝体U_W3" pitchFamily="18" charset="-128"/>
        <a:cs typeface="ＤＦ華康明朝体U_W3" pitchFamily="18" charset="-128"/>
      </a:defRPr>
    </a:lvl1pPr>
    <a:lvl2pPr marL="457200" algn="l" rtl="0" fontAlgn="base">
      <a:lnSpc>
        <a:spcPct val="110000"/>
      </a:lnSpc>
      <a:spcBef>
        <a:spcPct val="0"/>
      </a:spcBef>
      <a:spcAft>
        <a:spcPct val="0"/>
      </a:spcAft>
      <a:buClr>
        <a:schemeClr val="bg2"/>
      </a:buClr>
      <a:buSzPct val="80000"/>
      <a:buFont typeface="Wingdings" pitchFamily="2" charset="2"/>
      <a:defRPr kumimoji="1" sz="1400" kern="1200">
        <a:solidFill>
          <a:schemeClr val="tx1"/>
        </a:solidFill>
        <a:latin typeface="ＤＦ華康明朝体U_W3" pitchFamily="18" charset="-128"/>
        <a:ea typeface="ＤＦ華康明朝体U_W3" pitchFamily="18" charset="-128"/>
        <a:cs typeface="ＤＦ華康明朝体U_W3" pitchFamily="18" charset="-128"/>
      </a:defRPr>
    </a:lvl2pPr>
    <a:lvl3pPr marL="914400" algn="l" rtl="0" fontAlgn="base">
      <a:lnSpc>
        <a:spcPct val="110000"/>
      </a:lnSpc>
      <a:spcBef>
        <a:spcPct val="0"/>
      </a:spcBef>
      <a:spcAft>
        <a:spcPct val="0"/>
      </a:spcAft>
      <a:buClr>
        <a:schemeClr val="bg2"/>
      </a:buClr>
      <a:buSzPct val="80000"/>
      <a:buFont typeface="Wingdings" pitchFamily="2" charset="2"/>
      <a:defRPr kumimoji="1" sz="1400" kern="1200">
        <a:solidFill>
          <a:schemeClr val="tx1"/>
        </a:solidFill>
        <a:latin typeface="ＤＦ華康明朝体U_W3" pitchFamily="18" charset="-128"/>
        <a:ea typeface="ＤＦ華康明朝体U_W3" pitchFamily="18" charset="-128"/>
        <a:cs typeface="ＤＦ華康明朝体U_W3" pitchFamily="18" charset="-128"/>
      </a:defRPr>
    </a:lvl3pPr>
    <a:lvl4pPr marL="1371600" algn="l" rtl="0" fontAlgn="base">
      <a:lnSpc>
        <a:spcPct val="110000"/>
      </a:lnSpc>
      <a:spcBef>
        <a:spcPct val="0"/>
      </a:spcBef>
      <a:spcAft>
        <a:spcPct val="0"/>
      </a:spcAft>
      <a:buClr>
        <a:schemeClr val="bg2"/>
      </a:buClr>
      <a:buSzPct val="80000"/>
      <a:buFont typeface="Wingdings" pitchFamily="2" charset="2"/>
      <a:defRPr kumimoji="1" sz="1400" kern="1200">
        <a:solidFill>
          <a:schemeClr val="tx1"/>
        </a:solidFill>
        <a:latin typeface="ＤＦ華康明朝体U_W3" pitchFamily="18" charset="-128"/>
        <a:ea typeface="ＤＦ華康明朝体U_W3" pitchFamily="18" charset="-128"/>
        <a:cs typeface="ＤＦ華康明朝体U_W3" pitchFamily="18" charset="-128"/>
      </a:defRPr>
    </a:lvl4pPr>
    <a:lvl5pPr marL="1828800" algn="l" rtl="0" fontAlgn="base">
      <a:lnSpc>
        <a:spcPct val="110000"/>
      </a:lnSpc>
      <a:spcBef>
        <a:spcPct val="0"/>
      </a:spcBef>
      <a:spcAft>
        <a:spcPct val="0"/>
      </a:spcAft>
      <a:buClr>
        <a:schemeClr val="bg2"/>
      </a:buClr>
      <a:buSzPct val="80000"/>
      <a:buFont typeface="Wingdings" pitchFamily="2" charset="2"/>
      <a:defRPr kumimoji="1" sz="1400" kern="1200">
        <a:solidFill>
          <a:schemeClr val="tx1"/>
        </a:solidFill>
        <a:latin typeface="ＤＦ華康明朝体U_W3" pitchFamily="18" charset="-128"/>
        <a:ea typeface="ＤＦ華康明朝体U_W3" pitchFamily="18" charset="-128"/>
        <a:cs typeface="ＤＦ華康明朝体U_W3" pitchFamily="18" charset="-128"/>
      </a:defRPr>
    </a:lvl5pPr>
    <a:lvl6pPr marL="2286000" algn="l" defTabSz="914400" rtl="0" eaLnBrk="1" latinLnBrk="0" hangingPunct="1">
      <a:defRPr kumimoji="1" sz="1400" kern="1200">
        <a:solidFill>
          <a:schemeClr val="tx1"/>
        </a:solidFill>
        <a:latin typeface="ＤＦ華康明朝体U_W3" pitchFamily="18" charset="-128"/>
        <a:ea typeface="ＤＦ華康明朝体U_W3" pitchFamily="18" charset="-128"/>
        <a:cs typeface="ＤＦ華康明朝体U_W3" pitchFamily="18" charset="-128"/>
      </a:defRPr>
    </a:lvl6pPr>
    <a:lvl7pPr marL="2743200" algn="l" defTabSz="914400" rtl="0" eaLnBrk="1" latinLnBrk="0" hangingPunct="1">
      <a:defRPr kumimoji="1" sz="1400" kern="1200">
        <a:solidFill>
          <a:schemeClr val="tx1"/>
        </a:solidFill>
        <a:latin typeface="ＤＦ華康明朝体U_W3" pitchFamily="18" charset="-128"/>
        <a:ea typeface="ＤＦ華康明朝体U_W3" pitchFamily="18" charset="-128"/>
        <a:cs typeface="ＤＦ華康明朝体U_W3" pitchFamily="18" charset="-128"/>
      </a:defRPr>
    </a:lvl7pPr>
    <a:lvl8pPr marL="3200400" algn="l" defTabSz="914400" rtl="0" eaLnBrk="1" latinLnBrk="0" hangingPunct="1">
      <a:defRPr kumimoji="1" sz="1400" kern="1200">
        <a:solidFill>
          <a:schemeClr val="tx1"/>
        </a:solidFill>
        <a:latin typeface="ＤＦ華康明朝体U_W3" pitchFamily="18" charset="-128"/>
        <a:ea typeface="ＤＦ華康明朝体U_W3" pitchFamily="18" charset="-128"/>
        <a:cs typeface="ＤＦ華康明朝体U_W3" pitchFamily="18" charset="-128"/>
      </a:defRPr>
    </a:lvl8pPr>
    <a:lvl9pPr marL="3657600" algn="l" defTabSz="914400" rtl="0" eaLnBrk="1" latinLnBrk="0" hangingPunct="1">
      <a:defRPr kumimoji="1" sz="1400" kern="1200">
        <a:solidFill>
          <a:schemeClr val="tx1"/>
        </a:solidFill>
        <a:latin typeface="ＤＦ華康明朝体U_W3" pitchFamily="18" charset="-128"/>
        <a:ea typeface="ＤＦ華康明朝体U_W3" pitchFamily="18" charset="-128"/>
        <a:cs typeface="ＤＦ華康明朝体U_W3" pitchFamily="18"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236">
          <p15:clr>
            <a:srgbClr val="A4A3A4"/>
          </p15:clr>
        </p15:guide>
        <p15:guide id="2" pos="322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00"/>
    <a:srgbClr val="663300"/>
    <a:srgbClr val="800000"/>
    <a:srgbClr val="336600"/>
    <a:srgbClr val="FF9A00"/>
    <a:srgbClr val="660033"/>
    <a:srgbClr val="FFD297"/>
    <a:srgbClr val="808000"/>
    <a:srgbClr val="FFCB85"/>
    <a:srgbClr val="FFD9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0" autoAdjust="0"/>
    <p:restoredTop sz="86270" autoAdjust="0"/>
  </p:normalViewPr>
  <p:slideViewPr>
    <p:cSldViewPr snapToObjects="1">
      <p:cViewPr varScale="1">
        <p:scale>
          <a:sx n="90" d="100"/>
          <a:sy n="90" d="100"/>
        </p:scale>
        <p:origin x="1230" y="90"/>
      </p:cViewPr>
      <p:guideLst>
        <p:guide orient="horz" pos="2160"/>
        <p:guide pos="3840"/>
      </p:guideLst>
    </p:cSldViewPr>
  </p:slideViewPr>
  <p:outlineViewPr>
    <p:cViewPr>
      <p:scale>
        <a:sx n="33" d="100"/>
        <a:sy n="33" d="100"/>
      </p:scale>
      <p:origin x="0" y="0"/>
    </p:cViewPr>
  </p:outlineViewPr>
  <p:notesTextViewPr>
    <p:cViewPr>
      <p:scale>
        <a:sx n="120" d="100"/>
        <a:sy n="120" d="100"/>
      </p:scale>
      <p:origin x="0" y="0"/>
    </p:cViewPr>
  </p:notesTextViewPr>
  <p:sorterViewPr>
    <p:cViewPr>
      <p:scale>
        <a:sx n="66" d="100"/>
        <a:sy n="66" d="100"/>
      </p:scale>
      <p:origin x="0" y="0"/>
    </p:cViewPr>
  </p:sorterViewPr>
  <p:notesViewPr>
    <p:cSldViewPr snapToObjects="1">
      <p:cViewPr varScale="1">
        <p:scale>
          <a:sx n="50" d="100"/>
          <a:sy n="50" d="100"/>
        </p:scale>
        <p:origin x="-1872" y="-108"/>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2" y="1"/>
            <a:ext cx="4434998" cy="354675"/>
          </a:xfrm>
          <a:prstGeom prst="rect">
            <a:avLst/>
          </a:prstGeom>
          <a:noFill/>
          <a:ln w="9525">
            <a:noFill/>
            <a:miter lim="800000"/>
            <a:headEnd/>
            <a:tailEnd/>
          </a:ln>
          <a:effectLst/>
        </p:spPr>
        <p:txBody>
          <a:bodyPr vert="horz" wrap="square" lIns="99014" tIns="49507" rIns="99014" bIns="49507" numCol="1" anchor="t" anchorCtr="0" compatLnSpc="1">
            <a:prstTxWarp prst="textNoShape">
              <a:avLst/>
            </a:prstTxWarp>
          </a:bodyPr>
          <a:lstStyle>
            <a:lvl1pPr defTabSz="990671">
              <a:lnSpc>
                <a:spcPct val="100000"/>
              </a:lnSpc>
              <a:buClrTx/>
              <a:buSzTx/>
              <a:buFontTx/>
              <a:buNone/>
              <a:defRPr sz="1300"/>
            </a:lvl1pPr>
          </a:lstStyle>
          <a:p>
            <a:pPr>
              <a:defRPr/>
            </a:pPr>
            <a:endParaRPr lang="en-US" altLang="ja-JP"/>
          </a:p>
        </p:txBody>
      </p:sp>
      <p:sp>
        <p:nvSpPr>
          <p:cNvPr id="11267" name="Rectangle 3"/>
          <p:cNvSpPr>
            <a:spLocks noGrp="1" noChangeArrowheads="1"/>
          </p:cNvSpPr>
          <p:nvPr>
            <p:ph type="dt" sz="quarter" idx="1"/>
          </p:nvPr>
        </p:nvSpPr>
        <p:spPr bwMode="auto">
          <a:xfrm>
            <a:off x="5799615" y="1"/>
            <a:ext cx="4434998" cy="354675"/>
          </a:xfrm>
          <a:prstGeom prst="rect">
            <a:avLst/>
          </a:prstGeom>
          <a:noFill/>
          <a:ln w="9525">
            <a:noFill/>
            <a:miter lim="800000"/>
            <a:headEnd/>
            <a:tailEnd/>
          </a:ln>
          <a:effectLst/>
        </p:spPr>
        <p:txBody>
          <a:bodyPr vert="horz" wrap="square" lIns="99014" tIns="49507" rIns="99014" bIns="49507" numCol="1" anchor="t" anchorCtr="0" compatLnSpc="1">
            <a:prstTxWarp prst="textNoShape">
              <a:avLst/>
            </a:prstTxWarp>
          </a:bodyPr>
          <a:lstStyle>
            <a:lvl1pPr algn="r" defTabSz="990671">
              <a:lnSpc>
                <a:spcPct val="100000"/>
              </a:lnSpc>
              <a:buClrTx/>
              <a:buSzTx/>
              <a:buFontTx/>
              <a:buNone/>
              <a:defRPr sz="1300"/>
            </a:lvl1pPr>
          </a:lstStyle>
          <a:p>
            <a:pPr>
              <a:defRPr/>
            </a:pPr>
            <a:endParaRPr lang="en-US" altLang="ja-JP"/>
          </a:p>
        </p:txBody>
      </p:sp>
      <p:sp>
        <p:nvSpPr>
          <p:cNvPr id="11268" name="Rectangle 4"/>
          <p:cNvSpPr>
            <a:spLocks noGrp="1" noChangeArrowheads="1"/>
          </p:cNvSpPr>
          <p:nvPr>
            <p:ph type="ftr" sz="quarter" idx="2"/>
          </p:nvPr>
        </p:nvSpPr>
        <p:spPr bwMode="auto">
          <a:xfrm>
            <a:off x="2" y="6744626"/>
            <a:ext cx="4434998" cy="354675"/>
          </a:xfrm>
          <a:prstGeom prst="rect">
            <a:avLst/>
          </a:prstGeom>
          <a:noFill/>
          <a:ln w="9525">
            <a:noFill/>
            <a:miter lim="800000"/>
            <a:headEnd/>
            <a:tailEnd/>
          </a:ln>
          <a:effectLst/>
        </p:spPr>
        <p:txBody>
          <a:bodyPr vert="horz" wrap="square" lIns="99014" tIns="49507" rIns="99014" bIns="49507" numCol="1" anchor="b" anchorCtr="0" compatLnSpc="1">
            <a:prstTxWarp prst="textNoShape">
              <a:avLst/>
            </a:prstTxWarp>
          </a:bodyPr>
          <a:lstStyle>
            <a:lvl1pPr defTabSz="990671">
              <a:lnSpc>
                <a:spcPct val="100000"/>
              </a:lnSpc>
              <a:buClrTx/>
              <a:buSzTx/>
              <a:buFontTx/>
              <a:buNone/>
              <a:defRPr sz="1300"/>
            </a:lvl1pPr>
          </a:lstStyle>
          <a:p>
            <a:pPr>
              <a:defRPr/>
            </a:pPr>
            <a:endParaRPr lang="en-US" altLang="ja-JP"/>
          </a:p>
        </p:txBody>
      </p:sp>
      <p:sp>
        <p:nvSpPr>
          <p:cNvPr id="11269" name="Rectangle 5"/>
          <p:cNvSpPr>
            <a:spLocks noGrp="1" noChangeArrowheads="1"/>
          </p:cNvSpPr>
          <p:nvPr>
            <p:ph type="sldNum" sz="quarter" idx="3"/>
          </p:nvPr>
        </p:nvSpPr>
        <p:spPr bwMode="auto">
          <a:xfrm>
            <a:off x="5799615" y="6744626"/>
            <a:ext cx="4434998" cy="354675"/>
          </a:xfrm>
          <a:prstGeom prst="rect">
            <a:avLst/>
          </a:prstGeom>
          <a:noFill/>
          <a:ln w="9525">
            <a:noFill/>
            <a:miter lim="800000"/>
            <a:headEnd/>
            <a:tailEnd/>
          </a:ln>
          <a:effectLst/>
        </p:spPr>
        <p:txBody>
          <a:bodyPr vert="horz" wrap="square" lIns="99014" tIns="49507" rIns="99014" bIns="49507" numCol="1" anchor="b" anchorCtr="0" compatLnSpc="1">
            <a:prstTxWarp prst="textNoShape">
              <a:avLst/>
            </a:prstTxWarp>
          </a:bodyPr>
          <a:lstStyle>
            <a:lvl1pPr algn="r" defTabSz="990671">
              <a:lnSpc>
                <a:spcPct val="100000"/>
              </a:lnSpc>
              <a:buClrTx/>
              <a:buSzTx/>
              <a:buFontTx/>
              <a:buNone/>
              <a:defRPr sz="1300"/>
            </a:lvl1pPr>
          </a:lstStyle>
          <a:p>
            <a:pPr>
              <a:defRPr/>
            </a:pPr>
            <a:fld id="{71F94150-88FC-42F6-9BFD-75ADED8A3C9E}" type="slidenum">
              <a:rPr lang="en-US" altLang="ja-JP"/>
              <a:pPr>
                <a:defRPr/>
              </a:pPr>
              <a:t>‹#›</a:t>
            </a:fld>
            <a:endParaRPr lang="en-US" altLang="ja-JP"/>
          </a:p>
        </p:txBody>
      </p:sp>
    </p:spTree>
    <p:extLst>
      <p:ext uri="{BB962C8B-B14F-4D97-AF65-F5344CB8AC3E}">
        <p14:creationId xmlns:p14="http://schemas.microsoft.com/office/powerpoint/2010/main" val="16920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2" y="1"/>
            <a:ext cx="4434998" cy="354675"/>
          </a:xfrm>
          <a:prstGeom prst="rect">
            <a:avLst/>
          </a:prstGeom>
          <a:noFill/>
          <a:ln w="9525">
            <a:noFill/>
            <a:miter lim="800000"/>
            <a:headEnd/>
            <a:tailEnd/>
          </a:ln>
          <a:effectLst/>
        </p:spPr>
        <p:txBody>
          <a:bodyPr vert="horz" wrap="square" lIns="99014" tIns="49507" rIns="99014" bIns="49507" numCol="1" anchor="t" anchorCtr="0" compatLnSpc="1">
            <a:prstTxWarp prst="textNoShape">
              <a:avLst/>
            </a:prstTxWarp>
          </a:bodyPr>
          <a:lstStyle>
            <a:lvl1pPr defTabSz="990671">
              <a:lnSpc>
                <a:spcPct val="100000"/>
              </a:lnSpc>
              <a:buClrTx/>
              <a:buSzTx/>
              <a:buFontTx/>
              <a:buNone/>
              <a:defRPr sz="1300">
                <a:latin typeface="Times New Roman" pitchFamily="18" charset="0"/>
                <a:ea typeface="ＭＳ Ｐゴシック" pitchFamily="50" charset="-128"/>
              </a:defRPr>
            </a:lvl1pPr>
          </a:lstStyle>
          <a:p>
            <a:pPr>
              <a:defRPr/>
            </a:pPr>
            <a:endParaRPr lang="en-US" altLang="ja-JP"/>
          </a:p>
        </p:txBody>
      </p:sp>
      <p:sp>
        <p:nvSpPr>
          <p:cNvPr id="6147" name="Rectangle 3"/>
          <p:cNvSpPr>
            <a:spLocks noGrp="1" noChangeArrowheads="1"/>
          </p:cNvSpPr>
          <p:nvPr>
            <p:ph type="dt" idx="1"/>
          </p:nvPr>
        </p:nvSpPr>
        <p:spPr bwMode="auto">
          <a:xfrm>
            <a:off x="5799615" y="1"/>
            <a:ext cx="4434998" cy="354675"/>
          </a:xfrm>
          <a:prstGeom prst="rect">
            <a:avLst/>
          </a:prstGeom>
          <a:noFill/>
          <a:ln w="9525">
            <a:noFill/>
            <a:miter lim="800000"/>
            <a:headEnd/>
            <a:tailEnd/>
          </a:ln>
          <a:effectLst/>
        </p:spPr>
        <p:txBody>
          <a:bodyPr vert="horz" wrap="square" lIns="99014" tIns="49507" rIns="99014" bIns="49507" numCol="1" anchor="t" anchorCtr="0" compatLnSpc="1">
            <a:prstTxWarp prst="textNoShape">
              <a:avLst/>
            </a:prstTxWarp>
          </a:bodyPr>
          <a:lstStyle>
            <a:lvl1pPr algn="r" defTabSz="990671">
              <a:lnSpc>
                <a:spcPct val="100000"/>
              </a:lnSpc>
              <a:buClrTx/>
              <a:buSzTx/>
              <a:buFontTx/>
              <a:buNone/>
              <a:defRPr sz="1300">
                <a:latin typeface="Times New Roman" pitchFamily="18" charset="0"/>
                <a:ea typeface="ＭＳ Ｐゴシック" pitchFamily="50" charset="-128"/>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659188" y="355600"/>
            <a:ext cx="2922587" cy="16446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66603" y="2000555"/>
            <a:ext cx="8301410" cy="4684958"/>
          </a:xfrm>
          <a:prstGeom prst="rect">
            <a:avLst/>
          </a:prstGeom>
          <a:noFill/>
          <a:ln w="9525">
            <a:noFill/>
            <a:miter lim="800000"/>
            <a:headEnd/>
            <a:tailEnd/>
          </a:ln>
          <a:effectLst/>
        </p:spPr>
        <p:txBody>
          <a:bodyPr vert="horz" wrap="square" lIns="99014" tIns="49507" rIns="99014" bIns="495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150" name="Rectangle 6"/>
          <p:cNvSpPr>
            <a:spLocks noGrp="1" noChangeArrowheads="1"/>
          </p:cNvSpPr>
          <p:nvPr>
            <p:ph type="ftr" sz="quarter" idx="4"/>
          </p:nvPr>
        </p:nvSpPr>
        <p:spPr bwMode="auto">
          <a:xfrm>
            <a:off x="2" y="6744626"/>
            <a:ext cx="4434998" cy="354675"/>
          </a:xfrm>
          <a:prstGeom prst="rect">
            <a:avLst/>
          </a:prstGeom>
          <a:noFill/>
          <a:ln w="9525">
            <a:noFill/>
            <a:miter lim="800000"/>
            <a:headEnd/>
            <a:tailEnd/>
          </a:ln>
          <a:effectLst/>
        </p:spPr>
        <p:txBody>
          <a:bodyPr vert="horz" wrap="square" lIns="99014" tIns="49507" rIns="99014" bIns="49507" numCol="1" anchor="b" anchorCtr="0" compatLnSpc="1">
            <a:prstTxWarp prst="textNoShape">
              <a:avLst/>
            </a:prstTxWarp>
          </a:bodyPr>
          <a:lstStyle>
            <a:lvl1pPr defTabSz="990671">
              <a:lnSpc>
                <a:spcPct val="100000"/>
              </a:lnSpc>
              <a:buClrTx/>
              <a:buSzTx/>
              <a:buFontTx/>
              <a:buNone/>
              <a:defRPr sz="1300">
                <a:latin typeface="Times New Roman" pitchFamily="18" charset="0"/>
                <a:ea typeface="ＭＳ Ｐゴシック" pitchFamily="50" charset="-128"/>
              </a:defRPr>
            </a:lvl1pPr>
          </a:lstStyle>
          <a:p>
            <a:pPr>
              <a:defRPr/>
            </a:pPr>
            <a:endParaRPr lang="en-US" altLang="ja-JP"/>
          </a:p>
        </p:txBody>
      </p:sp>
      <p:sp>
        <p:nvSpPr>
          <p:cNvPr id="6151" name="Rectangle 7"/>
          <p:cNvSpPr>
            <a:spLocks noGrp="1" noChangeArrowheads="1"/>
          </p:cNvSpPr>
          <p:nvPr>
            <p:ph type="sldNum" sz="quarter" idx="5"/>
          </p:nvPr>
        </p:nvSpPr>
        <p:spPr bwMode="auto">
          <a:xfrm>
            <a:off x="5799615" y="6744626"/>
            <a:ext cx="4434998" cy="354675"/>
          </a:xfrm>
          <a:prstGeom prst="rect">
            <a:avLst/>
          </a:prstGeom>
          <a:noFill/>
          <a:ln w="9525">
            <a:noFill/>
            <a:miter lim="800000"/>
            <a:headEnd/>
            <a:tailEnd/>
          </a:ln>
          <a:effectLst/>
        </p:spPr>
        <p:txBody>
          <a:bodyPr vert="horz" wrap="square" lIns="99014" tIns="49507" rIns="99014" bIns="49507" numCol="1" anchor="b" anchorCtr="0" compatLnSpc="1">
            <a:prstTxWarp prst="textNoShape">
              <a:avLst/>
            </a:prstTxWarp>
          </a:bodyPr>
          <a:lstStyle>
            <a:lvl1pPr algn="r" defTabSz="990671">
              <a:lnSpc>
                <a:spcPct val="100000"/>
              </a:lnSpc>
              <a:buClrTx/>
              <a:buSzTx/>
              <a:buFontTx/>
              <a:buNone/>
              <a:defRPr sz="1300">
                <a:latin typeface="Times New Roman" pitchFamily="18" charset="0"/>
                <a:ea typeface="ＭＳ Ｐゴシック" pitchFamily="50" charset="-128"/>
              </a:defRPr>
            </a:lvl1pPr>
          </a:lstStyle>
          <a:p>
            <a:pPr>
              <a:defRPr/>
            </a:pPr>
            <a:fld id="{1FB674FF-FA85-4FA6-87D6-C56D2555085B}" type="slidenum">
              <a:rPr lang="en-US" altLang="ja-JP"/>
              <a:pPr>
                <a:defRPr/>
              </a:pPr>
              <a:t>‹#›</a:t>
            </a:fld>
            <a:endParaRPr lang="en-US" altLang="ja-JP"/>
          </a:p>
        </p:txBody>
      </p:sp>
    </p:spTree>
    <p:extLst>
      <p:ext uri="{BB962C8B-B14F-4D97-AF65-F5344CB8AC3E}">
        <p14:creationId xmlns:p14="http://schemas.microsoft.com/office/powerpoint/2010/main" val="1060746069"/>
      </p:ext>
    </p:extLst>
  </p:cSld>
  <p:clrMap bg1="lt1" tx1="dk1" bg2="lt2" tx2="dk2" accent1="accent1" accent2="accent2" accent3="accent3" accent4="accent4" accent5="accent5" accent6="accent6" hlink="hlink" folHlink="folHlink"/>
  <p:notesStyle>
    <a:lvl1pPr algn="l" rtl="0" eaLnBrk="0" fontAlgn="base" hangingPunct="0">
      <a:lnSpc>
        <a:spcPct val="120000"/>
      </a:lnSpc>
      <a:spcBef>
        <a:spcPct val="0"/>
      </a:spcBef>
      <a:spcAft>
        <a:spcPct val="0"/>
      </a:spcAft>
      <a:defRPr kumimoji="1" sz="1200" kern="1200">
        <a:solidFill>
          <a:schemeClr val="tx1"/>
        </a:solidFill>
        <a:latin typeface="ＤＦ華康明朝体U_W3" pitchFamily="18" charset="-128"/>
        <a:ea typeface="ＤＦ華康明朝体U_W3" pitchFamily="18" charset="-128"/>
        <a:cs typeface="ＤＦ華康明朝体U_W3" pitchFamily="18" charset="-128"/>
      </a:defRPr>
    </a:lvl1pPr>
    <a:lvl2pPr marL="457200" algn="l" rtl="0" eaLnBrk="0" fontAlgn="base" hangingPunct="0">
      <a:lnSpc>
        <a:spcPct val="120000"/>
      </a:lnSpc>
      <a:spcBef>
        <a:spcPct val="0"/>
      </a:spcBef>
      <a:spcAft>
        <a:spcPct val="0"/>
      </a:spcAft>
      <a:defRPr kumimoji="1" sz="1200" kern="1200">
        <a:solidFill>
          <a:schemeClr val="tx1"/>
        </a:solidFill>
        <a:latin typeface="ＤＦ華康明朝体U_W3" pitchFamily="18" charset="-128"/>
        <a:ea typeface="ＤＦ華康明朝体U_W3" pitchFamily="18" charset="-128"/>
        <a:cs typeface="ＤＦ華康明朝体U_W3" pitchFamily="18" charset="-128"/>
      </a:defRPr>
    </a:lvl2pPr>
    <a:lvl3pPr marL="914400" algn="l" rtl="0" eaLnBrk="0" fontAlgn="base" hangingPunct="0">
      <a:lnSpc>
        <a:spcPct val="120000"/>
      </a:lnSpc>
      <a:spcBef>
        <a:spcPct val="0"/>
      </a:spcBef>
      <a:spcAft>
        <a:spcPct val="0"/>
      </a:spcAft>
      <a:defRPr kumimoji="1" sz="1200" kern="1200">
        <a:solidFill>
          <a:schemeClr val="tx1"/>
        </a:solidFill>
        <a:latin typeface="ＤＦ華康明朝体U_W3" pitchFamily="18" charset="-128"/>
        <a:ea typeface="ＤＦ華康明朝体U_W3" pitchFamily="18" charset="-128"/>
        <a:cs typeface="ＤＦ華康明朝体U_W3" pitchFamily="18" charset="-128"/>
      </a:defRPr>
    </a:lvl3pPr>
    <a:lvl4pPr marL="1371600" algn="l" rtl="0" eaLnBrk="0" fontAlgn="base" hangingPunct="0">
      <a:lnSpc>
        <a:spcPct val="120000"/>
      </a:lnSpc>
      <a:spcBef>
        <a:spcPct val="0"/>
      </a:spcBef>
      <a:spcAft>
        <a:spcPct val="0"/>
      </a:spcAft>
      <a:defRPr kumimoji="1" sz="1200" kern="1200">
        <a:solidFill>
          <a:schemeClr val="tx1"/>
        </a:solidFill>
        <a:latin typeface="ＤＦ華康明朝体U_W3" pitchFamily="18" charset="-128"/>
        <a:ea typeface="ＤＦ華康明朝体U_W3" pitchFamily="18" charset="-128"/>
        <a:cs typeface="ＤＦ華康明朝体U_W3" pitchFamily="18" charset="-128"/>
      </a:defRPr>
    </a:lvl4pPr>
    <a:lvl5pPr marL="1828800" algn="l" rtl="0" eaLnBrk="0" fontAlgn="base" hangingPunct="0">
      <a:lnSpc>
        <a:spcPct val="120000"/>
      </a:lnSpc>
      <a:spcBef>
        <a:spcPct val="0"/>
      </a:spcBef>
      <a:spcAft>
        <a:spcPct val="0"/>
      </a:spcAft>
      <a:defRPr kumimoji="1" sz="1200" kern="1200">
        <a:solidFill>
          <a:schemeClr val="tx1"/>
        </a:solidFill>
        <a:latin typeface="ＤＦ華康明朝体U_W3" pitchFamily="18" charset="-128"/>
        <a:ea typeface="ＤＦ華康明朝体U_W3" pitchFamily="18" charset="-128"/>
        <a:cs typeface="ＤＦ華康明朝体U_W3" pitchFamily="18" charset="-128"/>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ptfish.com/thread-1820085-1-1.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ptfish.com/thread-1820085-1-1.htm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1</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28600" indent="-228600" eaLnBrk="1" hangingPunct="1"/>
            <a:r>
              <a:rPr lang="ja-JP" altLang="en-US">
                <a:solidFill>
                  <a:schemeClr val="bg1"/>
                </a:solidFill>
              </a:rPr>
              <a:t>漢代、中国のメディア史の上で画期的な事件が起こります。紙の誕生です。</a:t>
            </a:r>
          </a:p>
          <a:p>
            <a:pPr marL="228600" indent="-228600" eaLnBrk="1" hangingPunct="1"/>
            <a:r>
              <a:rPr lang="ja-JP" altLang="en-US">
                <a:solidFill>
                  <a:schemeClr val="bg1"/>
                </a:solidFill>
              </a:rPr>
              <a:t>紙の誕生は俗文学の歴史にも大きな影響を及ぼします。紙という安価な書写材料の誕生により、それまで記録されることのなかった長編の民間文学作品が、後世に伝えられるようになったのです。</a:t>
            </a:r>
          </a:p>
          <a:p>
            <a:pPr marL="228600" indent="-228600" eaLnBrk="1" hangingPunct="1"/>
            <a:r>
              <a:rPr lang="ja-JP" altLang="en-US">
                <a:solidFill>
                  <a:schemeClr val="bg1"/>
                </a:solidFill>
              </a:rPr>
              <a:t>それでは、紙はいつごろ誕生し、また、どのようにして世界中に伝播していったのでしょうか。</a:t>
            </a:r>
          </a:p>
          <a:p>
            <a:pPr marL="228600" indent="-228600" eaLnBrk="1" hangingPunct="1"/>
            <a:r>
              <a:rPr lang="ja-JP" altLang="en-US">
                <a:solidFill>
                  <a:schemeClr val="bg1"/>
                </a:solidFill>
              </a:rPr>
              <a:t>後漢の末に起こった実話を題材に、その後</a:t>
            </a:r>
            <a:r>
              <a:rPr lang="en-US" altLang="ja-JP">
                <a:solidFill>
                  <a:schemeClr val="bg1"/>
                </a:solidFill>
              </a:rPr>
              <a:t>300</a:t>
            </a:r>
            <a:r>
              <a:rPr lang="ja-JP" altLang="en-US">
                <a:solidFill>
                  <a:schemeClr val="bg1"/>
                </a:solidFill>
              </a:rPr>
              <a:t>年あまりにわたって歌い継がれたという民間の長編叙事詩・焦仲卿の妻とは、どのような作品なのでしょうか。</a:t>
            </a:r>
          </a:p>
          <a:p>
            <a:pPr marL="228600" indent="-228600" eaLnBrk="1" hangingPunct="1"/>
            <a:r>
              <a:rPr lang="ja-JP" altLang="en-US">
                <a:solidFill>
                  <a:schemeClr val="bg1"/>
                </a:solidFill>
              </a:rPr>
              <a:t>今回はこの二つのテーマについてお話します。</a:t>
            </a:r>
          </a:p>
          <a:p>
            <a:pPr marL="228600" indent="-228600" eaLnBrk="1" hangingPunct="1">
              <a:lnSpc>
                <a:spcPct val="120000"/>
              </a:lnSpc>
              <a:spcBef>
                <a:spcPct val="0"/>
              </a:spcBef>
            </a:pPr>
            <a:endParaRPr lang="ja-JP" altLang="en-US"/>
          </a:p>
          <a:p>
            <a:pPr marL="228600" indent="-228600" eaLnBrk="1" hangingPunct="1">
              <a:lnSpc>
                <a:spcPct val="110000"/>
              </a:lnSpc>
            </a:pPr>
            <a:endParaRPr lang="en-US" altLang="ja-JP">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341047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990382">
              <a:defRPr/>
            </a:pPr>
            <a:fld id="{579E41CC-0F77-433C-8857-3EFE46C8D7F9}" type="slidenum">
              <a:rPr lang="en-US" altLang="ja-JP" smtClean="0"/>
              <a:pPr defTabSz="990382">
                <a:defRPr/>
              </a:pPr>
              <a:t>10</a:t>
            </a:fld>
            <a:endParaRPr lang="en-US" altLang="ja-JP"/>
          </a:p>
        </p:txBody>
      </p:sp>
      <p:sp>
        <p:nvSpPr>
          <p:cNvPr id="92163" name="Rectangle 2"/>
          <p:cNvSpPr>
            <a:spLocks noGrp="1" noRot="1" noChangeAspect="1" noChangeArrowheads="1" noTextEdit="1"/>
          </p:cNvSpPr>
          <p:nvPr>
            <p:ph type="sldImg"/>
          </p:nvPr>
        </p:nvSpPr>
        <p:spPr bwMode="auto">
          <a:xfrm>
            <a:off x="4037013" y="395288"/>
            <a:ext cx="2033587" cy="1144587"/>
          </a:xfrm>
          <a:noFill/>
          <a:ln>
            <a:solidFill>
              <a:srgbClr val="000000"/>
            </a:solidFill>
            <a:miter lim="800000"/>
            <a:headEnd/>
            <a:tailEnd/>
          </a:ln>
        </p:spPr>
      </p:sp>
      <p:sp>
        <p:nvSpPr>
          <p:cNvPr id="60420" name="Rectangle 3"/>
          <p:cNvSpPr>
            <a:spLocks noGrp="1" noChangeArrowheads="1"/>
          </p:cNvSpPr>
          <p:nvPr>
            <p:ph type="body" idx="1"/>
          </p:nvPr>
        </p:nvSpPr>
        <p:spPr>
          <a:xfrm>
            <a:off x="1023005" y="1710131"/>
            <a:ext cx="8188606" cy="4975126"/>
          </a:xfrm>
          <a:ln/>
        </p:spPr>
        <p:txBody>
          <a:bodyPr/>
          <a:lstStyle/>
          <a:p>
            <a:pPr marL="228562" indent="-228562" eaLnBrk="1" hangingPunct="1">
              <a:defRPr/>
            </a:pPr>
            <a:r>
              <a:rPr lang="en-US" altLang="ja-JP" dirty="0"/>
              <a:t>『</a:t>
            </a:r>
            <a:r>
              <a:rPr lang="ja-JP" altLang="en-US" dirty="0"/>
              <a:t>異形の王権</a:t>
            </a:r>
            <a:r>
              <a:rPr lang="en-US" altLang="ja-JP" dirty="0"/>
              <a:t>』</a:t>
            </a:r>
            <a:r>
              <a:rPr lang="ja-JP" altLang="en-US" dirty="0"/>
              <a:t>とは網野善彦氏が後醍醐天皇の政治に対して名付け、後醍醐天皇本人とその政治を支えた人々が、当時の秩序・常識からはずれた「異形の人々」であったことを明らかにした本です。</a:t>
            </a:r>
          </a:p>
          <a:p>
            <a:pPr marL="228562" indent="-228562" eaLnBrk="1" hangingPunct="1">
              <a:defRPr/>
            </a:pPr>
            <a:endParaRPr lang="ja-JP" altLang="en-US" dirty="0"/>
          </a:p>
          <a:p>
            <a:pPr marL="228562" indent="-228562" eaLnBrk="1" hangingPunct="1">
              <a:defRPr/>
            </a:pPr>
            <a:r>
              <a:rPr lang="ja-JP" altLang="en-US" dirty="0"/>
              <a:t>この肖像画を良くよく見るとかなり奇妙なスタイルで、異形と言っても良いでしょう。</a:t>
            </a:r>
          </a:p>
          <a:p>
            <a:pPr marL="228562" indent="-228562" eaLnBrk="1" hangingPunct="1">
              <a:defRPr/>
            </a:pPr>
            <a:r>
              <a:rPr lang="ja-JP" altLang="en-US" dirty="0"/>
              <a:t>頭上にあるのは冕冠（べんかん）十二旒（りゅう）という天子だけが被ることができる中国風玉冠で、その上には真紅の太陽が輝いています。</a:t>
            </a:r>
          </a:p>
          <a:p>
            <a:pPr marL="228562" indent="-228562" eaLnBrk="1" hangingPunct="1">
              <a:defRPr/>
            </a:pPr>
            <a:r>
              <a:rPr lang="ja-JP" altLang="en-US" dirty="0"/>
              <a:t>通常、冕冠の上に太陽などはありません。</a:t>
            </a:r>
          </a:p>
          <a:p>
            <a:pPr marL="228562" indent="-228562" eaLnBrk="1" hangingPunct="1">
              <a:defRPr/>
            </a:pPr>
            <a:r>
              <a:rPr lang="ja-JP" altLang="en-US" dirty="0"/>
              <a:t>来ている服は黄櫨染御袍（こうろぜんのごほう）とよばれる天皇だけが着用する服を着ており、その上に「王の袈裟」をつけています。</a:t>
            </a:r>
          </a:p>
          <a:p>
            <a:pPr marL="228562" indent="-228562" eaLnBrk="1" hangingPunct="1">
              <a:defRPr/>
            </a:pPr>
            <a:r>
              <a:rPr lang="ja-JP" altLang="en-US" dirty="0"/>
              <a:t>右手には五鈷杵（ごこしょ）、左手には金剛鈴という密教の法具を持っています。</a:t>
            </a:r>
          </a:p>
          <a:p>
            <a:pPr marL="228562" indent="-228562" eaLnBrk="1" hangingPunct="1">
              <a:defRPr/>
            </a:pPr>
            <a:r>
              <a:rPr lang="ja-JP" altLang="en-US" dirty="0"/>
              <a:t>天皇が座っている畳の下には獅子の絵が描かれています。これは仏が座す礼盤（らいばん）で、畳の上の敷物は仏の座す八葉蓮華の敷物ですから、天皇自身が仏であることを示している肖像画です。</a:t>
            </a:r>
          </a:p>
          <a:p>
            <a:pPr marL="228562" indent="-228562" eaLnBrk="1" hangingPunct="1">
              <a:defRPr/>
            </a:pPr>
            <a:endParaRPr lang="ja-JP" altLang="en-US" dirty="0"/>
          </a:p>
          <a:p>
            <a:pPr marL="228562" indent="-228562" eaLnBrk="1" hangingPunct="1">
              <a:defRPr/>
            </a:pPr>
            <a:r>
              <a:rPr lang="ja-JP" altLang="en-US" dirty="0"/>
              <a:t>天皇は何のつもりでこのような変なスタイルをとっているのでしょうか。</a:t>
            </a:r>
          </a:p>
          <a:p>
            <a:pPr marL="228562" indent="-228562" eaLnBrk="1" hangingPunct="1">
              <a:defRPr/>
            </a:pPr>
            <a:r>
              <a:rPr lang="ja-JP" altLang="en-US" dirty="0"/>
              <a:t>憎き鎌倉幕府を打倒するために、怨敵調伏の加持祈祷を天皇自身が行っている図です。実際、天皇は何度も自ら加持祈祷を行っておりました。</a:t>
            </a:r>
          </a:p>
          <a:p>
            <a:pPr marL="228562" indent="-228562" eaLnBrk="1" hangingPunct="1">
              <a:defRPr/>
            </a:pPr>
            <a:r>
              <a:rPr lang="ja-JP" altLang="en-US" dirty="0"/>
              <a:t>この時代の神道と仏教は分かちがたく融合しており、天皇が信じていたのは密教で、密教では大日如来＝天照大神であり、それはまた太陽でもあります。</a:t>
            </a:r>
          </a:p>
          <a:p>
            <a:pPr marL="228562" indent="-228562" eaLnBrk="1" hangingPunct="1">
              <a:defRPr/>
            </a:pPr>
            <a:r>
              <a:rPr lang="ja-JP" altLang="en-US" dirty="0"/>
              <a:t>天皇は、「日本国皇帝、天照大神、大日如来の三位一体」の姿を表現するためにこのスタイルになり、かなりご機嫌の様子がうかがわれます。</a:t>
            </a:r>
          </a:p>
          <a:p>
            <a:pPr marL="228562" indent="-228562" eaLnBrk="1" hangingPunct="1">
              <a:defRPr/>
            </a:pPr>
            <a:endParaRPr lang="ja-JP" altLang="en-US" dirty="0"/>
          </a:p>
          <a:p>
            <a:pPr marL="228562" indent="-228562" eaLnBrk="1" hangingPunct="1">
              <a:defRPr/>
            </a:pPr>
            <a:r>
              <a:rPr lang="ja-JP" altLang="en-US" dirty="0"/>
              <a:t>この縦型掛け軸の上部には八幡大菩薩、天照皇大神、春日大明神の神号が、貼り付けてあります。</a:t>
            </a:r>
          </a:p>
          <a:p>
            <a:pPr marL="228562" indent="-228562" eaLnBrk="1" hangingPunct="1">
              <a:defRPr/>
            </a:pPr>
            <a:r>
              <a:rPr lang="ja-JP" altLang="en-US" dirty="0"/>
              <a:t>描かれた当初はなかったものと思われます。</a:t>
            </a:r>
          </a:p>
          <a:p>
            <a:pPr marL="228562" indent="-228562" eaLnBrk="1" hangingPunct="1">
              <a:defRPr/>
            </a:pPr>
            <a:r>
              <a:rPr lang="ja-JP" altLang="en-US" dirty="0"/>
              <a:t>これは「三社託宣」という当時流行した思想です。</a:t>
            </a:r>
          </a:p>
          <a:p>
            <a:pPr marL="228562" indent="-228562" eaLnBrk="1" hangingPunct="1">
              <a:defRPr/>
            </a:pPr>
            <a:r>
              <a:rPr lang="ja-JP" altLang="en-US" dirty="0"/>
              <a:t>簡単に言うと、天照皇大神は「正直」、八幡大菩薩は「清浄」、春日大明神は「慈悲」の教えを託宣しているというもので、当時の道徳律ともいえます。</a:t>
            </a:r>
          </a:p>
          <a:p>
            <a:pPr marL="228562" indent="-228562" eaLnBrk="1" hangingPunct="1">
              <a:defRPr/>
            </a:pPr>
            <a:r>
              <a:rPr lang="ja-JP" altLang="en-US" dirty="0"/>
              <a:t>なぜこれが肖像画に張り付いているのか、よくわかりません。</a:t>
            </a:r>
          </a:p>
          <a:p>
            <a:pPr marL="228562" indent="-228562" eaLnBrk="1" hangingPunct="1">
              <a:defRPr/>
            </a:pPr>
            <a:r>
              <a:rPr lang="ja-JP" altLang="en-US" dirty="0"/>
              <a:t>あるいは後醍醐天皇は正直・清浄・慈悲を体現している人物だという主張なのかもしれません。</a:t>
            </a:r>
          </a:p>
          <a:p>
            <a:pPr marL="228562" indent="-228562" eaLnBrk="1" hangingPunct="1">
              <a:defRPr/>
            </a:pPr>
            <a:endParaRPr lang="ja-JP" altLang="en-US" dirty="0"/>
          </a:p>
          <a:p>
            <a:pPr marL="228562" indent="-228562" eaLnBrk="1" hangingPunct="1">
              <a:defRPr/>
            </a:pPr>
            <a:r>
              <a:rPr lang="ja-JP" altLang="en-US" dirty="0"/>
              <a:t>さて問題は頭上にある謎の赤丸太陽です。</a:t>
            </a:r>
          </a:p>
          <a:p>
            <a:pPr marL="228562" indent="-228562" eaLnBrk="1" hangingPunct="1">
              <a:defRPr/>
            </a:pPr>
            <a:r>
              <a:rPr lang="ja-JP" altLang="en-US" dirty="0"/>
              <a:t>朝廷では従来、太陽は金色が伝統でした。聖徳太子の頃、中国伝来の赤丸太陽紋が玉虫厨子に描かれていまいしたが、天武王朝の頃から、日月は金銀でした。</a:t>
            </a:r>
          </a:p>
          <a:p>
            <a:pPr marL="228562" indent="-228562" eaLnBrk="1" hangingPunct="1">
              <a:defRPr/>
            </a:pPr>
            <a:r>
              <a:rPr lang="ja-JP" altLang="en-US" dirty="0"/>
              <a:t>その伝統を破って後醍醐天皇が赤丸太陽を採用したのは密教の曼荼羅絵の影響でしょう。大日如来は太陽であり、曼荼羅絵では赤く描かれることが多い。</a:t>
            </a:r>
          </a:p>
          <a:p>
            <a:pPr marL="228562" indent="-228562" eaLnBrk="1" hangingPunct="1">
              <a:defRPr/>
            </a:pPr>
            <a:endParaRPr lang="ja-JP" altLang="en-US" dirty="0"/>
          </a:p>
          <a:p>
            <a:pPr marL="228562" indent="-228562" eaLnBrk="1" hangingPunct="1">
              <a:defRPr/>
            </a:pPr>
            <a:r>
              <a:rPr lang="ja-JP" altLang="en-US" dirty="0"/>
              <a:t>この赤丸太陽は後醍醐天皇の怒りの象徴だと思います。</a:t>
            </a:r>
          </a:p>
          <a:p>
            <a:pPr marL="228562" indent="-228562" eaLnBrk="1" hangingPunct="1">
              <a:defRPr/>
            </a:pPr>
            <a:r>
              <a:rPr lang="ja-JP" altLang="en-US" dirty="0"/>
              <a:t>後醍醐天皇は自ら真っ赤に燃える太陽、火の玉になって怨敵・鎌倉幕府を焼き滅ぼそうと調伏の加持祈祷を行ったのでした。</a:t>
            </a:r>
          </a:p>
          <a:p>
            <a:pPr marL="228562" indent="-228562" eaLnBrk="1" hangingPunct="1">
              <a:defRPr/>
            </a:pPr>
            <a:r>
              <a:rPr lang="ja-JP" altLang="en-US" dirty="0"/>
              <a:t>ここにおいて、赤丸太陽と怨敵調伏が結びつきました。赤丸太陽マークは怨敵調伏、悪人を滅ぼす呪術的シンボルマークとして登場しました。</a:t>
            </a:r>
          </a:p>
          <a:p>
            <a:pPr marL="228562" indent="-228562" eaLnBrk="1" hangingPunct="1">
              <a:defRPr/>
            </a:pPr>
            <a:r>
              <a:rPr lang="ja-JP" altLang="en-US" dirty="0"/>
              <a:t>赤丸太陽デザインは、普段は金丸である太陽が烈火の如く怒った時の姿として、後醍醐天皇が考案したのだと断定して良いでしょう。</a:t>
            </a:r>
          </a:p>
          <a:p>
            <a:pPr marL="228562" indent="-228562" eaLnBrk="1" hangingPunct="1">
              <a:defRPr/>
            </a:pPr>
            <a:endParaRPr lang="ja-JP" altLang="en-US" dirty="0"/>
          </a:p>
          <a:p>
            <a:pPr marL="228562" indent="-228562" eaLnBrk="1" hangingPunct="1">
              <a:defRPr/>
            </a:pPr>
            <a:r>
              <a:rPr lang="ja-JP" altLang="en-US" dirty="0"/>
              <a:t>後醍醐天皇の怒りの赤丸模様を南朝方武士の白旗に描けば「日の丸」の原型となります。</a:t>
            </a:r>
          </a:p>
          <a:p>
            <a:pPr marL="228562" indent="-228562" eaLnBrk="1" hangingPunct="1">
              <a:defRPr/>
            </a:pPr>
            <a:endParaRPr lang="ja-JP" altLang="en-US" dirty="0"/>
          </a:p>
          <a:p>
            <a:pPr marL="228562" indent="-228562" eaLnBrk="1" hangingPunct="1">
              <a:defRPr/>
            </a:pPr>
            <a:endParaRPr lang="ja-JP" altLang="en-US" dirty="0"/>
          </a:p>
          <a:p>
            <a:pPr marL="228562" indent="-228562" eaLnBrk="1" hangingPunct="1">
              <a:defRPr/>
            </a:pPr>
            <a:r>
              <a:rPr lang="ja-JP" altLang="en-US" dirty="0"/>
              <a:t>補足１：大日如来と不動明王</a:t>
            </a:r>
          </a:p>
          <a:p>
            <a:pPr marL="228562" indent="-228562" eaLnBrk="1" hangingPunct="1">
              <a:defRPr/>
            </a:pPr>
            <a:r>
              <a:rPr lang="ja-JP" altLang="en-US" dirty="0"/>
              <a:t>大日如来坐像は黄金色で落ち着いたお姿で彫刻されている場合が多い。これは正義と恵みの如来でもあるからです。ところが大日如来がいったん激しく怒ると不動明王に変身します。</a:t>
            </a:r>
          </a:p>
          <a:p>
            <a:pPr marL="228562" indent="-228562" eaLnBrk="1" hangingPunct="1">
              <a:defRPr/>
            </a:pPr>
            <a:r>
              <a:rPr lang="ja-JP" altLang="en-US" dirty="0"/>
              <a:t>不動明王は剣と捕縄を持ち、怒りの炎の中におります。この炎は赤を基調とした色合いで描かれているのはご存知の通りです。悪を絶対に許さないというお姿です。　</a:t>
            </a:r>
          </a:p>
          <a:p>
            <a:pPr marL="228562" indent="-228562" eaLnBrk="1" hangingPunct="1">
              <a:defRPr/>
            </a:pPr>
            <a:endParaRPr lang="ja-JP" altLang="en-US" dirty="0"/>
          </a:p>
          <a:p>
            <a:pPr marL="228562" indent="-228562" eaLnBrk="1" hangingPunct="1">
              <a:defRPr/>
            </a:pPr>
            <a:r>
              <a:rPr lang="ja-JP" altLang="en-US" dirty="0"/>
              <a:t>補足２：神風</a:t>
            </a:r>
          </a:p>
          <a:p>
            <a:pPr marL="228562" indent="-228562" eaLnBrk="1" hangingPunct="1">
              <a:defRPr/>
            </a:pPr>
            <a:r>
              <a:rPr lang="ja-JP" altLang="en-US" dirty="0"/>
              <a:t>元寇に際して鎌倉武士は奮闘して元軍を撃退しました。ところが朝廷は全国の寺社に敵国調伏の祈祷を行わせた成果だと信じておりました。神風が吹いたというのも朝廷や寺社筋から出たウワサです。</a:t>
            </a:r>
          </a:p>
          <a:p>
            <a:pPr marL="228562" indent="-228562" eaLnBrk="1" hangingPunct="1">
              <a:defRPr/>
            </a:pPr>
            <a:r>
              <a:rPr lang="ja-JP" altLang="en-US" dirty="0"/>
              <a:t>後醍醐天皇も、この姿で加持祈祷を行えば必ず幕府は滅びると確信していたことでしょう。</a:t>
            </a:r>
            <a:endParaRPr lang="ja-JP" altLang="ja-JP"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11</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28600" indent="-228600" eaLnBrk="1" hangingPunct="1"/>
            <a:r>
              <a:rPr lang="ja-JP" altLang="en-US">
                <a:solidFill>
                  <a:schemeClr val="bg1"/>
                </a:solidFill>
              </a:rPr>
              <a:t>漢代、中国のメディア史の上で画期的な事件が起こります。紙の誕生です。</a:t>
            </a:r>
          </a:p>
          <a:p>
            <a:pPr marL="228600" indent="-228600" eaLnBrk="1" hangingPunct="1"/>
            <a:r>
              <a:rPr lang="ja-JP" altLang="en-US">
                <a:solidFill>
                  <a:schemeClr val="bg1"/>
                </a:solidFill>
              </a:rPr>
              <a:t>紙の誕生は俗文学の歴史にも大きな影響を及ぼします。紙という安価な書写材料の誕生により、それまで記録されることのなかった長編の民間文学作品が、後世に伝えられるようになったのです。</a:t>
            </a:r>
          </a:p>
          <a:p>
            <a:pPr marL="228600" indent="-228600" eaLnBrk="1" hangingPunct="1"/>
            <a:r>
              <a:rPr lang="ja-JP" altLang="en-US">
                <a:solidFill>
                  <a:schemeClr val="bg1"/>
                </a:solidFill>
              </a:rPr>
              <a:t>それでは、紙はいつごろ誕生し、また、どのようにして世界中に伝播していったのでしょうか。</a:t>
            </a:r>
          </a:p>
          <a:p>
            <a:pPr marL="228600" indent="-228600" eaLnBrk="1" hangingPunct="1"/>
            <a:r>
              <a:rPr lang="ja-JP" altLang="en-US">
                <a:solidFill>
                  <a:schemeClr val="bg1"/>
                </a:solidFill>
              </a:rPr>
              <a:t>後漢の末に起こった実話を題材に、その後</a:t>
            </a:r>
            <a:r>
              <a:rPr lang="en-US" altLang="ja-JP">
                <a:solidFill>
                  <a:schemeClr val="bg1"/>
                </a:solidFill>
              </a:rPr>
              <a:t>300</a:t>
            </a:r>
            <a:r>
              <a:rPr lang="ja-JP" altLang="en-US">
                <a:solidFill>
                  <a:schemeClr val="bg1"/>
                </a:solidFill>
              </a:rPr>
              <a:t>年あまりにわたって歌い継がれたという民間の長編叙事詩・焦仲卿の妻とは、どのような作品なのでしょうか。</a:t>
            </a:r>
          </a:p>
          <a:p>
            <a:pPr marL="228600" indent="-228600" eaLnBrk="1" hangingPunct="1"/>
            <a:r>
              <a:rPr lang="ja-JP" altLang="en-US">
                <a:solidFill>
                  <a:schemeClr val="bg1"/>
                </a:solidFill>
              </a:rPr>
              <a:t>今回はこの二つのテーマについてお話します。</a:t>
            </a:r>
          </a:p>
          <a:p>
            <a:pPr marL="228600" indent="-228600" eaLnBrk="1" hangingPunct="1">
              <a:lnSpc>
                <a:spcPct val="120000"/>
              </a:lnSpc>
              <a:spcBef>
                <a:spcPct val="0"/>
              </a:spcBef>
            </a:pPr>
            <a:endParaRPr lang="ja-JP" altLang="en-US"/>
          </a:p>
          <a:p>
            <a:pPr marL="228600" indent="-228600" eaLnBrk="1" hangingPunct="1">
              <a:lnSpc>
                <a:spcPct val="110000"/>
              </a:lnSpc>
            </a:pPr>
            <a:endParaRPr lang="en-US" altLang="ja-JP">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3743281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440BAE9-1EA6-4E26-94E5-0581E706F345}" type="slidenum">
              <a:rPr lang="en-US" altLang="ja-JP" smtClean="0"/>
              <a:pPr/>
              <a:t>12</a:t>
            </a:fld>
            <a:endParaRPr lang="en-US" altLang="ja-JP"/>
          </a:p>
        </p:txBody>
      </p:sp>
      <p:sp>
        <p:nvSpPr>
          <p:cNvPr id="91139" name="Rectangle 2"/>
          <p:cNvSpPr>
            <a:spLocks noGrp="1" noRot="1" noChangeAspect="1" noChangeArrowheads="1" noTextEdit="1"/>
          </p:cNvSpPr>
          <p:nvPr>
            <p:ph type="sldImg"/>
          </p:nvPr>
        </p:nvSpPr>
        <p:spPr>
          <a:xfrm>
            <a:off x="4035425" y="395288"/>
            <a:ext cx="2033588" cy="1144587"/>
          </a:xfrm>
          <a:ln/>
        </p:spPr>
      </p:sp>
      <p:sp>
        <p:nvSpPr>
          <p:cNvPr id="91140" name="Rectangle 3"/>
          <p:cNvSpPr>
            <a:spLocks noGrp="1" noChangeArrowheads="1"/>
          </p:cNvSpPr>
          <p:nvPr>
            <p:ph type="body" idx="1"/>
          </p:nvPr>
        </p:nvSpPr>
        <p:spPr>
          <a:xfrm>
            <a:off x="1023462" y="1709628"/>
            <a:ext cx="8187690" cy="4975885"/>
          </a:xfrm>
          <a:noFill/>
          <a:ln/>
        </p:spPr>
        <p:txBody>
          <a:bodyPr/>
          <a:lstStyle/>
          <a:p>
            <a:pPr marL="278782" indent="-278782" eaLnBrk="1" hangingPunct="1">
              <a:buFontTx/>
              <a:buAutoNum type="arabicPeriod"/>
            </a:pPr>
            <a:r>
              <a:rPr lang="ja-JP" altLang="en-US" dirty="0"/>
              <a:t>科挙制度が始まったのは、いまから１４００年以上も昔、南北朝時代の末のことです。</a:t>
            </a:r>
          </a:p>
          <a:p>
            <a:pPr marL="278782" indent="-278782" eaLnBrk="1" hangingPunct="1">
              <a:buFontTx/>
              <a:buAutoNum type="arabicPeriod"/>
            </a:pPr>
            <a:r>
              <a:rPr lang="ja-JP" altLang="en-US" dirty="0"/>
              <a:t>当時の中国は、門閥貴族が政治の実権の握る貴族政治の黄金時代でした。</a:t>
            </a:r>
          </a:p>
          <a:p>
            <a:pPr marL="278782" indent="-278782" eaLnBrk="1" hangingPunct="1">
              <a:buFontTx/>
              <a:buAutoNum type="arabicPeriod"/>
            </a:pPr>
            <a:r>
              <a:rPr lang="en-US" altLang="ja-JP" dirty="0"/>
              <a:t>【</a:t>
            </a:r>
            <a:r>
              <a:rPr lang="ja-JP" altLang="en-US" dirty="0"/>
              <a:t>科挙制度始まる</a:t>
            </a:r>
            <a:r>
              <a:rPr lang="en-US" altLang="ja-JP" dirty="0"/>
              <a:t>】【</a:t>
            </a:r>
            <a:r>
              <a:rPr lang="ja-JP" altLang="en-US" dirty="0"/>
              <a:t>文人官僚の増加</a:t>
            </a:r>
            <a:r>
              <a:rPr lang="en-US" altLang="ja-JP" dirty="0"/>
              <a:t>】</a:t>
            </a:r>
            <a:r>
              <a:rPr lang="ja-JP" altLang="en-US" dirty="0"/>
              <a:t>北方の遊牧民にルーツを持つ隋王朝は、漢族社会に根を張っていた門閥貴族の影響力を排除するため、５８２年、門閥貴族に有利だった九品官人法（三国時代の魏に始まった官吏登用法）を廃止し、５８７年、身分や家柄に関係ない、実力本位の官吏登用法である科挙を始めました。</a:t>
            </a:r>
          </a:p>
          <a:p>
            <a:pPr marL="278782" indent="-278782" eaLnBrk="1" hangingPunct="1">
              <a:buFontTx/>
              <a:buAutoNum type="arabicPeriod"/>
            </a:pPr>
            <a:r>
              <a:rPr lang="en-US" altLang="ja-JP" dirty="0"/>
              <a:t>【Quiz】</a:t>
            </a:r>
            <a:r>
              <a:rPr lang="ja-JP" altLang="en-US" dirty="0"/>
              <a:t>科挙は誰もが受験できる平等な試験制度でした。科挙に合格し、中国の官吏に採用された者の中には、異民族出身者や外国人も数多く含まれていました。それでは、唐の時代、この科挙の試験を受けて中国の政界入りを果たした日本人留学生がいます。それは誰でしょう？</a:t>
            </a:r>
          </a:p>
          <a:p>
            <a:pPr marL="278782" indent="-278782" eaLnBrk="1" hangingPunct="1">
              <a:buFontTx/>
              <a:buAutoNum type="arabicPeriod"/>
            </a:pPr>
            <a:r>
              <a:rPr lang="ja-JP" altLang="en-US" sz="1000" dirty="0"/>
              <a:t>阿倍仲麻呂（</a:t>
            </a:r>
            <a:r>
              <a:rPr lang="en-US" altLang="ja-JP" sz="1000" dirty="0"/>
              <a:t>698‐770</a:t>
            </a:r>
            <a:r>
              <a:rPr lang="ja-JP" altLang="en-US" sz="1000" dirty="0"/>
              <a:t>）です。</a:t>
            </a:r>
            <a:r>
              <a:rPr lang="en-US" altLang="ja-JP" sz="1000" dirty="0"/>
              <a:t>717 </a:t>
            </a:r>
            <a:r>
              <a:rPr lang="ja-JP" altLang="en-US" sz="1000" dirty="0"/>
              <a:t>年、</a:t>
            </a:r>
            <a:r>
              <a:rPr lang="en-US" altLang="ja-JP" sz="1000" dirty="0"/>
              <a:t>20 </a:t>
            </a:r>
            <a:r>
              <a:rPr lang="ja-JP" altLang="en-US" sz="1000" dirty="0"/>
              <a:t>歳で遣唐使として中国に留学した彼は、唐の太学（中央の国立大学）に入学し、科挙に合格し、</a:t>
            </a:r>
            <a:r>
              <a:rPr lang="en-US" altLang="ja-JP" sz="1000" dirty="0"/>
              <a:t>73 </a:t>
            </a:r>
            <a:r>
              <a:rPr lang="ja-JP" altLang="en-US" sz="1000" dirty="0"/>
              <a:t>歳で長安に没するまで中国の官吏として活躍しました。彼が歌った望郷の歌が、「天の原ふりさけみれば春日なる三笠の山に出でし月かも」です。</a:t>
            </a:r>
            <a:endParaRPr lang="ja-JP" altLang="en-US" dirty="0"/>
          </a:p>
          <a:p>
            <a:pPr marL="278782" indent="-278782" eaLnBrk="1" hangingPunct="1">
              <a:buFontTx/>
              <a:buAutoNum type="arabicPeriod"/>
            </a:pPr>
            <a:r>
              <a:rPr lang="ja-JP" altLang="en-US" dirty="0"/>
              <a:t>もっとも科挙が始まったからといって、すぐに門閥貴族の勢力が一掃されたわけではありません。唐代には建国に功績のあった臣下たちがその特権的な地位を子孫に伝えたため、新たな門閥貴族が生まれてしまいました。</a:t>
            </a:r>
          </a:p>
          <a:p>
            <a:pPr marL="278782" indent="-278782" eaLnBrk="1" hangingPunct="1">
              <a:buFontTx/>
              <a:buAutoNum type="arabicPeriod"/>
            </a:pPr>
            <a:r>
              <a:rPr lang="en-US" altLang="ja-JP" dirty="0"/>
              <a:t>【</a:t>
            </a:r>
            <a:r>
              <a:rPr lang="ja-JP" altLang="en-US" dirty="0"/>
              <a:t>武人支配の時代</a:t>
            </a:r>
            <a:r>
              <a:rPr lang="en-US" altLang="ja-JP" dirty="0"/>
              <a:t>】</a:t>
            </a:r>
            <a:r>
              <a:rPr lang="ja-JP" altLang="en-US" dirty="0"/>
              <a:t>こうした門閥貴族の時代に終止符を打ったのが、唐代の末から五代十国時代にかけての武人による支配でした。</a:t>
            </a:r>
          </a:p>
          <a:p>
            <a:pPr marL="278782" indent="-278782" eaLnBrk="1" hangingPunct="1">
              <a:buFontTx/>
              <a:buAutoNum type="arabicPeriod"/>
            </a:pPr>
            <a:r>
              <a:rPr lang="en-US" altLang="ja-JP" dirty="0"/>
              <a:t>【</a:t>
            </a:r>
            <a:r>
              <a:rPr lang="ja-JP" altLang="en-US" dirty="0"/>
              <a:t>文人官僚の時代</a:t>
            </a:r>
            <a:r>
              <a:rPr lang="en-US" altLang="ja-JP" dirty="0"/>
              <a:t>】</a:t>
            </a:r>
            <a:r>
              <a:rPr lang="ja-JP" altLang="en-US" dirty="0"/>
              <a:t>北宋時代になると、科挙の中に皇帝が自ら行う最終試験（殿試）が加えられ、官僚の人事権を皇帝が掌握するようになります。</a:t>
            </a:r>
          </a:p>
        </p:txBody>
      </p:sp>
    </p:spTree>
    <p:extLst>
      <p:ext uri="{BB962C8B-B14F-4D97-AF65-F5344CB8AC3E}">
        <p14:creationId xmlns:p14="http://schemas.microsoft.com/office/powerpoint/2010/main" val="1387727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ED9A0F7-01B8-4F65-9F4F-4B8533541D57}" type="slidenum">
              <a:rPr lang="en-US" altLang="ja-JP" smtClean="0"/>
              <a:pPr/>
              <a:t>13</a:t>
            </a:fld>
            <a:endParaRPr lang="en-US" altLang="ja-JP"/>
          </a:p>
        </p:txBody>
      </p:sp>
      <p:sp>
        <p:nvSpPr>
          <p:cNvPr id="98307" name="Rectangle 2"/>
          <p:cNvSpPr>
            <a:spLocks noGrp="1" noRot="1" noChangeAspect="1" noChangeArrowheads="1" noTextEdit="1"/>
          </p:cNvSpPr>
          <p:nvPr>
            <p:ph type="sldImg"/>
          </p:nvPr>
        </p:nvSpPr>
        <p:spPr>
          <a:xfrm>
            <a:off x="3659188" y="355600"/>
            <a:ext cx="2921000" cy="1644650"/>
          </a:xfrm>
          <a:ln/>
        </p:spPr>
      </p:sp>
      <p:sp>
        <p:nvSpPr>
          <p:cNvPr id="98308" name="Rectangle 3"/>
          <p:cNvSpPr>
            <a:spLocks noGrp="1" noChangeArrowheads="1"/>
          </p:cNvSpPr>
          <p:nvPr>
            <p:ph type="body" idx="1"/>
          </p:nvPr>
        </p:nvSpPr>
        <p:spPr>
          <a:noFill/>
          <a:ln/>
        </p:spPr>
        <p:txBody>
          <a:bodyPr/>
          <a:lstStyle/>
          <a:p>
            <a:pPr marL="238956" indent="-238956" eaLnBrk="1" hangingPunct="1"/>
            <a:endParaRPr lang="en-US" altLang="ja-JP" sz="14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14</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78782" indent="-278782" eaLnBrk="1" hangingPunct="1">
              <a:buFontTx/>
              <a:buAutoNum type="arabicPeriod"/>
            </a:pPr>
            <a:r>
              <a:rPr lang="ja-JP" altLang="en-US" sz="1200" dirty="0"/>
              <a:t>中国では、魏晋南北朝時代から唐代にかけて、門閥貴族が政治の実権を握っていました。</a:t>
            </a:r>
          </a:p>
          <a:p>
            <a:pPr marL="278782" indent="-278782" eaLnBrk="1" hangingPunct="1">
              <a:buFontTx/>
              <a:buAutoNum type="arabicPeriod"/>
            </a:pPr>
            <a:r>
              <a:rPr lang="en-US" altLang="ja-JP" sz="1200" dirty="0"/>
              <a:t>【</a:t>
            </a:r>
            <a:r>
              <a:rPr lang="ja-JP" altLang="en-US" sz="1200" dirty="0"/>
              <a:t>武人支配の時代</a:t>
            </a:r>
            <a:r>
              <a:rPr lang="en-US" altLang="ja-JP" sz="1200" dirty="0"/>
              <a:t>】</a:t>
            </a:r>
            <a:r>
              <a:rPr lang="ja-JP" altLang="en-US" sz="1200" dirty="0"/>
              <a:t>しかし、唐末から五代十国時代にかけての武人支配の下で、門閥貴族の勢力は一掃されていきます。</a:t>
            </a:r>
          </a:p>
          <a:p>
            <a:pPr marL="278782" indent="-278782" eaLnBrk="1" hangingPunct="1">
              <a:buFontTx/>
              <a:buAutoNum type="arabicPeriod"/>
            </a:pPr>
            <a:r>
              <a:rPr lang="en-US" altLang="ja-JP" sz="1200" dirty="0"/>
              <a:t>【</a:t>
            </a:r>
            <a:r>
              <a:rPr lang="ja-JP" altLang="en-US" sz="1200" dirty="0"/>
              <a:t>文人官僚の時代</a:t>
            </a:r>
            <a:r>
              <a:rPr lang="en-US" altLang="ja-JP" sz="1200" dirty="0"/>
              <a:t>】</a:t>
            </a:r>
            <a:r>
              <a:rPr lang="ja-JP" altLang="en-US" sz="1200" dirty="0"/>
              <a:t>五代十国の分裂の時代に終止符を打った宋は、皇帝の君主独裁体制を確立し、政治の実務を科挙と呼ばれる官吏登用試験に合格した文人官僚たちに任せるようになります。</a:t>
            </a:r>
          </a:p>
          <a:p>
            <a:pPr marL="228600" indent="-228600" eaLnBrk="1" hangingPunct="1">
              <a:lnSpc>
                <a:spcPct val="110000"/>
              </a:lnSpc>
            </a:pPr>
            <a:endParaRPr lang="en-US" altLang="ja-JP" dirty="0">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133085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D02B210-7DC6-4E97-9D5E-194B7D99644D}" type="slidenum">
              <a:rPr lang="en-US" altLang="ja-JP" smtClean="0"/>
              <a:pPr/>
              <a:t>15</a:t>
            </a:fld>
            <a:endParaRPr lang="en-US" altLang="ja-JP"/>
          </a:p>
        </p:txBody>
      </p:sp>
      <p:sp>
        <p:nvSpPr>
          <p:cNvPr id="100355" name="Rectangle 2"/>
          <p:cNvSpPr>
            <a:spLocks noGrp="1" noRot="1" noChangeAspect="1" noChangeArrowheads="1" noTextEdit="1"/>
          </p:cNvSpPr>
          <p:nvPr>
            <p:ph type="sldImg"/>
          </p:nvPr>
        </p:nvSpPr>
        <p:spPr>
          <a:xfrm>
            <a:off x="3659188" y="355600"/>
            <a:ext cx="2921000" cy="1644650"/>
          </a:xfrm>
          <a:ln/>
        </p:spPr>
      </p:sp>
      <p:sp>
        <p:nvSpPr>
          <p:cNvPr id="100356"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a:t>それでは、宋代の人々はどのようにして科挙を受験したのでしょうか。</a:t>
            </a:r>
          </a:p>
          <a:p>
            <a:pPr marL="238956" indent="-238956" eaLnBrk="1" hangingPunct="1">
              <a:buFontTx/>
              <a:buAutoNum type="arabicPeriod"/>
            </a:pPr>
            <a:r>
              <a:rPr lang="ja-JP" altLang="en-US"/>
              <a:t>南宋の時代、鄱陽（現在の江西省波陽）の洪一族は、南宋時代、洪皓とその子・适、遵、邁ら、数多くの優れた文人官僚を輩出したことで知られる名門です。</a:t>
            </a:r>
          </a:p>
          <a:p>
            <a:pPr marL="238956" indent="-238956" eaLnBrk="1" hangingPunct="1">
              <a:buFontTx/>
              <a:buAutoNum type="arabicPeriod"/>
            </a:pPr>
            <a:r>
              <a:rPr lang="ja-JP" altLang="en-US"/>
              <a:t>洪适が書いた盤洲老人小伝と先君述という文をもとに、この一族がどのようにして官界の名門になったかを見てみることにしましょう。</a:t>
            </a:r>
          </a:p>
          <a:p>
            <a:pPr marL="238956" indent="-238956" eaLnBrk="1" hangingPunct="1">
              <a:buFontTx/>
              <a:buAutoNum type="arabicPeriod"/>
            </a:pPr>
            <a:endParaRPr lang="en-US"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16</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dirty="0"/>
              <a:t>それでは、宋代の人々はどのようにして科挙を受験したのでしょうか。</a:t>
            </a:r>
          </a:p>
          <a:p>
            <a:pPr marL="238956" indent="-238956" eaLnBrk="1" hangingPunct="1">
              <a:buFontTx/>
              <a:buAutoNum type="arabicPeriod"/>
            </a:pPr>
            <a:r>
              <a:rPr lang="ja-JP" altLang="en-US" dirty="0"/>
              <a:t>南宋の時代、鄱陽（現在の江西省波陽）の洪一族は、南宋時代、洪皓とその子・适、遵、邁ら、数多くの優れた文人官僚を輩出したことで知られる名門です。</a:t>
            </a:r>
          </a:p>
          <a:p>
            <a:pPr marL="238956" indent="-238956" eaLnBrk="1" hangingPunct="1">
              <a:buFontTx/>
              <a:buAutoNum type="arabicPeriod"/>
            </a:pPr>
            <a:r>
              <a:rPr lang="ja-JP" altLang="en-US" dirty="0"/>
              <a:t>洪适が書いた盤洲老人小伝と先君述という文をもとに、この一族がどのようにして官界の名門になったかを見てみることにしましょう。</a:t>
            </a:r>
          </a:p>
        </p:txBody>
      </p:sp>
    </p:spTree>
    <p:extLst>
      <p:ext uri="{BB962C8B-B14F-4D97-AF65-F5344CB8AC3E}">
        <p14:creationId xmlns:p14="http://schemas.microsoft.com/office/powerpoint/2010/main" val="157961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BEA4460-E2C1-4192-A85B-2A6F3A64E020}" type="slidenum">
              <a:rPr lang="en-US" altLang="ja-JP" smtClean="0"/>
              <a:pPr/>
              <a:t>17</a:t>
            </a:fld>
            <a:endParaRPr lang="en-US" altLang="ja-JP"/>
          </a:p>
        </p:txBody>
      </p:sp>
      <p:sp>
        <p:nvSpPr>
          <p:cNvPr id="102403" name="Rectangle 2"/>
          <p:cNvSpPr>
            <a:spLocks noGrp="1" noRot="1" noChangeAspect="1" noChangeArrowheads="1" noTextEdit="1"/>
          </p:cNvSpPr>
          <p:nvPr>
            <p:ph type="sldImg"/>
          </p:nvPr>
        </p:nvSpPr>
        <p:spPr>
          <a:xfrm>
            <a:off x="3659188" y="355600"/>
            <a:ext cx="2921000" cy="1644650"/>
          </a:xfrm>
          <a:ln/>
        </p:spPr>
      </p:sp>
      <p:sp>
        <p:nvSpPr>
          <p:cNvPr id="102404"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a:t>それでは、宋代の人々はどのようにして科挙を受験したのでしょうか。</a:t>
            </a:r>
          </a:p>
          <a:p>
            <a:pPr marL="238956" indent="-238956" eaLnBrk="1" hangingPunct="1">
              <a:buFontTx/>
              <a:buAutoNum type="arabicPeriod"/>
            </a:pPr>
            <a:r>
              <a:rPr lang="ja-JP" altLang="en-US"/>
              <a:t>南宋の時代、鄱陽（現在の江西省波陽）の洪一族は、南宋時代、洪皓とその子・适、遵、邁ら、数多くの優れた文人官僚を輩出したことで知られる名門です。</a:t>
            </a:r>
          </a:p>
          <a:p>
            <a:pPr marL="238956" indent="-238956" eaLnBrk="1" hangingPunct="1">
              <a:buFontTx/>
              <a:buAutoNum type="arabicPeriod"/>
            </a:pPr>
            <a:r>
              <a:rPr lang="ja-JP" altLang="en-US"/>
              <a:t>洪适が書いた盤洲老人小伝と先君述という文をもとに、この一族がどのようにして官界の名門になったかを見てみることにしましょう。</a:t>
            </a:r>
          </a:p>
          <a:p>
            <a:pPr marL="238956" indent="-238956" eaLnBrk="1" hangingPunct="1">
              <a:buFontTx/>
              <a:buAutoNum type="arabicPeriod"/>
            </a:pPr>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18</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dirty="0"/>
              <a:t>それでは、宋代の人々はどのようにして科挙を受験したのでしょうか。</a:t>
            </a:r>
          </a:p>
          <a:p>
            <a:pPr marL="238956" indent="-238956" eaLnBrk="1" hangingPunct="1">
              <a:buFontTx/>
              <a:buAutoNum type="arabicPeriod"/>
            </a:pPr>
            <a:r>
              <a:rPr lang="ja-JP" altLang="en-US" dirty="0"/>
              <a:t>南宋の時代、鄱陽（現在の江西省波陽）の洪一族は、南宋時代、洪皓とその子・适、遵、邁ら、数多くの優れた文人官僚を輩出したことで知られる名門です。</a:t>
            </a:r>
          </a:p>
          <a:p>
            <a:pPr marL="238956" indent="-238956" eaLnBrk="1" hangingPunct="1">
              <a:buFontTx/>
              <a:buAutoNum type="arabicPeriod"/>
            </a:pPr>
            <a:r>
              <a:rPr lang="ja-JP" altLang="en-US" dirty="0"/>
              <a:t>洪适が書いた盤洲老人小伝と先君述という文をもとに、この一族がどのようにして官界の名門になったかを見てみることにしましょう。</a:t>
            </a:r>
          </a:p>
        </p:txBody>
      </p:sp>
    </p:spTree>
    <p:extLst>
      <p:ext uri="{BB962C8B-B14F-4D97-AF65-F5344CB8AC3E}">
        <p14:creationId xmlns:p14="http://schemas.microsoft.com/office/powerpoint/2010/main" val="340144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0CD56C2-8783-4394-82B9-A09F1226D1A7}" type="slidenum">
              <a:rPr lang="en-US" altLang="ja-JP" smtClean="0"/>
              <a:pPr/>
              <a:t>19</a:t>
            </a:fld>
            <a:endParaRPr lang="en-US" altLang="ja-JP"/>
          </a:p>
        </p:txBody>
      </p:sp>
      <p:sp>
        <p:nvSpPr>
          <p:cNvPr id="103427" name="Rectangle 2"/>
          <p:cNvSpPr>
            <a:spLocks noGrp="1" noRot="1" noChangeAspect="1" noChangeArrowheads="1" noTextEdit="1"/>
          </p:cNvSpPr>
          <p:nvPr>
            <p:ph type="sldImg"/>
          </p:nvPr>
        </p:nvSpPr>
        <p:spPr>
          <a:xfrm>
            <a:off x="3659188" y="355600"/>
            <a:ext cx="2921000" cy="1644650"/>
          </a:xfrm>
          <a:ln/>
        </p:spPr>
      </p:sp>
      <p:sp>
        <p:nvSpPr>
          <p:cNvPr id="103428"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a:t>それでは、宋代の人々はどのようにして科挙を受験したのでしょうか。</a:t>
            </a:r>
          </a:p>
          <a:p>
            <a:pPr marL="238956" indent="-238956" eaLnBrk="1" hangingPunct="1">
              <a:buFontTx/>
              <a:buAutoNum type="arabicPeriod"/>
            </a:pPr>
            <a:r>
              <a:rPr lang="ja-JP" altLang="en-US"/>
              <a:t>南宋の時代、鄱陽（現在の江西省波陽）の洪一族は、南宋時代、洪皓とその子・适、遵、邁ら、数多くの優れた文人官僚を輩出したことで知られる名門です。</a:t>
            </a:r>
          </a:p>
          <a:p>
            <a:pPr marL="238956" indent="-238956" eaLnBrk="1" hangingPunct="1">
              <a:buFontTx/>
              <a:buAutoNum type="arabicPeriod"/>
            </a:pPr>
            <a:r>
              <a:rPr lang="ja-JP" altLang="en-US"/>
              <a:t>洪适が書いた盤洲老人小伝と先君述という文をもとに、この一族がどのようにして官界の名門になったかを見てみることにしましょう。</a:t>
            </a:r>
          </a:p>
          <a:p>
            <a:pPr marL="238956" indent="-238956" eaLnBrk="1" hangingPunct="1">
              <a:buFontTx/>
              <a:buAutoNum type="arabicPeriod"/>
            </a:pPr>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440BAE9-1EA6-4E26-94E5-0581E706F345}" type="slidenum">
              <a:rPr lang="en-US" altLang="ja-JP" smtClean="0"/>
              <a:pPr/>
              <a:t>2</a:t>
            </a:fld>
            <a:endParaRPr lang="en-US" altLang="ja-JP"/>
          </a:p>
        </p:txBody>
      </p:sp>
      <p:sp>
        <p:nvSpPr>
          <p:cNvPr id="91139" name="Rectangle 2"/>
          <p:cNvSpPr>
            <a:spLocks noGrp="1" noRot="1" noChangeAspect="1" noChangeArrowheads="1" noTextEdit="1"/>
          </p:cNvSpPr>
          <p:nvPr>
            <p:ph type="sldImg"/>
          </p:nvPr>
        </p:nvSpPr>
        <p:spPr>
          <a:xfrm>
            <a:off x="4035425" y="395288"/>
            <a:ext cx="2033588" cy="1144587"/>
          </a:xfrm>
          <a:ln/>
        </p:spPr>
      </p:sp>
      <p:sp>
        <p:nvSpPr>
          <p:cNvPr id="91140" name="Rectangle 3"/>
          <p:cNvSpPr>
            <a:spLocks noGrp="1" noChangeArrowheads="1"/>
          </p:cNvSpPr>
          <p:nvPr>
            <p:ph type="body" idx="1"/>
          </p:nvPr>
        </p:nvSpPr>
        <p:spPr>
          <a:xfrm>
            <a:off x="1023462" y="1709628"/>
            <a:ext cx="8187690" cy="4975885"/>
          </a:xfrm>
          <a:noFill/>
          <a:ln/>
        </p:spPr>
        <p:txBody>
          <a:bodyPr/>
          <a:lstStyle/>
          <a:p>
            <a:pPr marL="278782" indent="-278782" eaLnBrk="1" hangingPunct="1">
              <a:buFontTx/>
              <a:buAutoNum type="arabicPeriod"/>
            </a:pPr>
            <a:r>
              <a:rPr lang="ja-JP" altLang="en-US"/>
              <a:t>科挙制度が始まったのは、いまから１４００年以上も昔、南北朝時代の末のことです。</a:t>
            </a:r>
          </a:p>
          <a:p>
            <a:pPr marL="278782" indent="-278782" eaLnBrk="1" hangingPunct="1">
              <a:buFontTx/>
              <a:buAutoNum type="arabicPeriod"/>
            </a:pPr>
            <a:r>
              <a:rPr lang="ja-JP" altLang="en-US"/>
              <a:t>当時の中国は、門閥貴族が政治の実権の握る貴族政治の黄金時代でした。</a:t>
            </a:r>
          </a:p>
          <a:p>
            <a:pPr marL="278782" indent="-278782" eaLnBrk="1" hangingPunct="1">
              <a:buFontTx/>
              <a:buAutoNum type="arabicPeriod"/>
            </a:pPr>
            <a:r>
              <a:rPr lang="en-US" altLang="ja-JP"/>
              <a:t>【</a:t>
            </a:r>
            <a:r>
              <a:rPr lang="ja-JP" altLang="en-US"/>
              <a:t>科挙制度始まる</a:t>
            </a:r>
            <a:r>
              <a:rPr lang="en-US" altLang="ja-JP"/>
              <a:t>】【</a:t>
            </a:r>
            <a:r>
              <a:rPr lang="ja-JP" altLang="en-US"/>
              <a:t>文人官僚の増加</a:t>
            </a:r>
            <a:r>
              <a:rPr lang="en-US" altLang="ja-JP"/>
              <a:t>】</a:t>
            </a:r>
            <a:r>
              <a:rPr lang="ja-JP" altLang="en-US"/>
              <a:t>北方の遊牧民にルーツを持つ隋王朝は、漢族社会に根を張っていた門閥貴族の影響力を排除するため、５８２年、門閥貴族に有利だった九品官人法（三国時代の魏に始まった官吏登用法）を廃止し、５８７年、身分や家柄に関係ない、実力本位の官吏登用法である科挙を始めました。</a:t>
            </a:r>
          </a:p>
          <a:p>
            <a:pPr marL="278782" indent="-278782" eaLnBrk="1" hangingPunct="1">
              <a:buFontTx/>
              <a:buAutoNum type="arabicPeriod"/>
            </a:pPr>
            <a:r>
              <a:rPr lang="en-US" altLang="ja-JP"/>
              <a:t>【Quiz】</a:t>
            </a:r>
            <a:r>
              <a:rPr lang="ja-JP" altLang="en-US"/>
              <a:t>科挙は誰もが受験できる平等な試験制度でした。科挙に合格し、中国の官吏に採用された者の中には、異民族出身者や外国人も数多く含まれていました。それでは、唐の時代、この科挙の試験を受けて中国の政界入りを果たした日本人留学生がいます。それは誰でしょう？</a:t>
            </a:r>
          </a:p>
          <a:p>
            <a:pPr marL="278782" indent="-278782" eaLnBrk="1" hangingPunct="1">
              <a:buFontTx/>
              <a:buAutoNum type="arabicPeriod"/>
            </a:pPr>
            <a:r>
              <a:rPr lang="ja-JP" altLang="en-US" sz="1000"/>
              <a:t>阿倍仲麻呂（</a:t>
            </a:r>
            <a:r>
              <a:rPr lang="en-US" altLang="ja-JP" sz="1000"/>
              <a:t>698‐770</a:t>
            </a:r>
            <a:r>
              <a:rPr lang="ja-JP" altLang="en-US" sz="1000"/>
              <a:t>）です。</a:t>
            </a:r>
            <a:r>
              <a:rPr lang="en-US" altLang="ja-JP" sz="1000"/>
              <a:t>717 </a:t>
            </a:r>
            <a:r>
              <a:rPr lang="ja-JP" altLang="en-US" sz="1000"/>
              <a:t>年、</a:t>
            </a:r>
            <a:r>
              <a:rPr lang="en-US" altLang="ja-JP" sz="1000"/>
              <a:t>20 </a:t>
            </a:r>
            <a:r>
              <a:rPr lang="ja-JP" altLang="en-US" sz="1000"/>
              <a:t>歳で遣唐使として中国に留学した彼は、唐の太学（中央の国立大学）に入学し、科挙に合格し、</a:t>
            </a:r>
            <a:r>
              <a:rPr lang="en-US" altLang="ja-JP" sz="1000"/>
              <a:t>73 </a:t>
            </a:r>
            <a:r>
              <a:rPr lang="ja-JP" altLang="en-US" sz="1000"/>
              <a:t>歳で長安に没するまで中国の官吏として活躍しました。彼が歌った望郷の歌が、「天の原ふりさけみれば春日なる三笠の山に出でし月かも」です。</a:t>
            </a:r>
            <a:endParaRPr lang="ja-JP" altLang="en-US"/>
          </a:p>
          <a:p>
            <a:pPr marL="278782" indent="-278782" eaLnBrk="1" hangingPunct="1">
              <a:buFontTx/>
              <a:buAutoNum type="arabicPeriod"/>
            </a:pPr>
            <a:r>
              <a:rPr lang="ja-JP" altLang="en-US"/>
              <a:t>もっとも科挙が始まったからといって、すぐに門閥貴族の勢力が一掃されたわけではありません。唐代には建国に功績のあった臣下たちがその特権的な地位を子孫に伝えたため、新たな門閥貴族が生まれてしまいました。</a:t>
            </a:r>
          </a:p>
          <a:p>
            <a:pPr marL="278782" indent="-278782" eaLnBrk="1" hangingPunct="1">
              <a:buFontTx/>
              <a:buAutoNum type="arabicPeriod"/>
            </a:pPr>
            <a:r>
              <a:rPr lang="en-US" altLang="ja-JP"/>
              <a:t>【</a:t>
            </a:r>
            <a:r>
              <a:rPr lang="ja-JP" altLang="en-US"/>
              <a:t>武人支配の時代</a:t>
            </a:r>
            <a:r>
              <a:rPr lang="en-US" altLang="ja-JP"/>
              <a:t>】</a:t>
            </a:r>
            <a:r>
              <a:rPr lang="ja-JP" altLang="en-US"/>
              <a:t>こうした門閥貴族の時代に終止符を打ったのが、唐代の末から五代十国時代にかけての武人による支配でした。</a:t>
            </a:r>
          </a:p>
          <a:p>
            <a:pPr marL="278782" indent="-278782" eaLnBrk="1" hangingPunct="1">
              <a:buFontTx/>
              <a:buAutoNum type="arabicPeriod"/>
            </a:pPr>
            <a:r>
              <a:rPr lang="en-US" altLang="ja-JP"/>
              <a:t>【</a:t>
            </a:r>
            <a:r>
              <a:rPr lang="ja-JP" altLang="en-US"/>
              <a:t>文人官僚の時代</a:t>
            </a:r>
            <a:r>
              <a:rPr lang="en-US" altLang="ja-JP"/>
              <a:t>】</a:t>
            </a:r>
            <a:r>
              <a:rPr lang="ja-JP" altLang="en-US"/>
              <a:t>北宋時代になると、科挙の中に皇帝が自ら行う最終試験（殿試）が加えられ、官僚の人事権を皇帝が掌握するようになります。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20</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dirty="0"/>
              <a:t>それでは、宋代の人々はどのようにして科挙を受験したのでしょうか。</a:t>
            </a:r>
          </a:p>
          <a:p>
            <a:pPr marL="238956" indent="-238956" eaLnBrk="1" hangingPunct="1">
              <a:buFontTx/>
              <a:buAutoNum type="arabicPeriod"/>
            </a:pPr>
            <a:r>
              <a:rPr lang="ja-JP" altLang="en-US" dirty="0"/>
              <a:t>南宋の時代、鄱陽（現在の江西省波陽）の洪一族は、南宋時代、洪皓とその子・适、遵、邁ら、数多くの優れた文人官僚を輩出したことで知られる名門です。</a:t>
            </a:r>
          </a:p>
          <a:p>
            <a:pPr marL="238956" indent="-238956" eaLnBrk="1" hangingPunct="1">
              <a:buFontTx/>
              <a:buAutoNum type="arabicPeriod"/>
            </a:pPr>
            <a:r>
              <a:rPr lang="ja-JP" altLang="en-US" dirty="0"/>
              <a:t>洪适が書いた盤洲老人小伝と先君述という文をもとに、この一族がどのようにして官界の名門になったかを見てみることにしましょう。</a:t>
            </a:r>
          </a:p>
        </p:txBody>
      </p:sp>
    </p:spTree>
    <p:extLst>
      <p:ext uri="{BB962C8B-B14F-4D97-AF65-F5344CB8AC3E}">
        <p14:creationId xmlns:p14="http://schemas.microsoft.com/office/powerpoint/2010/main" val="30081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B33768A2-D994-4C81-854F-E11EE7AA0F1F}" type="slidenum">
              <a:rPr lang="en-US" altLang="ja-JP" smtClean="0"/>
              <a:pPr/>
              <a:t>21</a:t>
            </a:fld>
            <a:endParaRPr lang="en-US" altLang="ja-JP"/>
          </a:p>
        </p:txBody>
      </p:sp>
      <p:sp>
        <p:nvSpPr>
          <p:cNvPr id="105475" name="Rectangle 2"/>
          <p:cNvSpPr>
            <a:spLocks noGrp="1" noRot="1" noChangeAspect="1" noChangeArrowheads="1" noTextEdit="1"/>
          </p:cNvSpPr>
          <p:nvPr>
            <p:ph type="sldImg"/>
          </p:nvPr>
        </p:nvSpPr>
        <p:spPr>
          <a:xfrm>
            <a:off x="3659188" y="355600"/>
            <a:ext cx="2921000" cy="1644650"/>
          </a:xfrm>
          <a:ln/>
        </p:spPr>
      </p:sp>
      <p:sp>
        <p:nvSpPr>
          <p:cNvPr id="105476" name="Rectangle 3"/>
          <p:cNvSpPr>
            <a:spLocks noGrp="1" noChangeArrowheads="1"/>
          </p:cNvSpPr>
          <p:nvPr>
            <p:ph type="body" idx="1"/>
          </p:nvPr>
        </p:nvSpPr>
        <p:spPr>
          <a:noFill/>
          <a:ln/>
        </p:spPr>
        <p:txBody>
          <a:bodyPr/>
          <a:lstStyle/>
          <a:p>
            <a:pPr marL="238956" indent="-238956" eaLnBrk="1" hangingPunct="1">
              <a:buFontTx/>
              <a:buAutoNum type="arabicPeriod"/>
            </a:pPr>
            <a:r>
              <a:rPr lang="zh-CN" altLang="en-US"/>
              <a:t>鄱阳洪氏家族的升腾与殒落   许怀林   　　鄱阳洪氏家族是在唐末至北宋前期，先由歙县迁乐平，再迁至鄱阳的。这个迁徙过程，即是他们由农耕到家商并举，进而官绅化的过程。其中农商结合使洪氏富裕，重视教育使其出仕，由民户变成了官户。任官当政以后，他们有文章与气节俱优的特色，这是成功的关键。然而，洪氏隆盛之后，失去了文节俱优的特色，家族便衰落了。富贵须戒骄奢，位高不忘教子，自立意识应保持不退，这些就是洪氏由盛而衰留下的启示</a:t>
            </a:r>
            <a:br>
              <a:rPr lang="zh-CN" altLang="en-US"/>
            </a:br>
            <a:r>
              <a:rPr lang="en-US" altLang="zh-CN"/>
              <a:t>【</a:t>
            </a:r>
            <a:r>
              <a:rPr lang="zh-CN" altLang="en-US"/>
              <a:t>作者单位</a:t>
            </a:r>
            <a:r>
              <a:rPr lang="en-US" altLang="zh-CN"/>
              <a:t>】</a:t>
            </a:r>
            <a:r>
              <a:rPr lang="zh-CN" altLang="en-US"/>
              <a:t>：江西师范大学历史系</a:t>
            </a:r>
            <a:br>
              <a:rPr lang="zh-CN" altLang="en-US"/>
            </a:br>
            <a:r>
              <a:rPr lang="en-US" altLang="zh-CN"/>
              <a:t>【</a:t>
            </a:r>
            <a:r>
              <a:rPr lang="zh-CN" altLang="en-US"/>
              <a:t>关键词</a:t>
            </a:r>
            <a:r>
              <a:rPr lang="en-US" altLang="zh-CN"/>
              <a:t>】</a:t>
            </a:r>
            <a:r>
              <a:rPr lang="zh-CN" altLang="en-US"/>
              <a:t>：鄱阳洪氏</a:t>
            </a:r>
            <a:r>
              <a:rPr lang="en-US" altLang="zh-CN"/>
              <a:t>,</a:t>
            </a:r>
            <a:r>
              <a:rPr lang="zh-CN" altLang="en-US"/>
              <a:t>耕商致富</a:t>
            </a:r>
            <a:r>
              <a:rPr lang="en-US" altLang="zh-CN"/>
              <a:t>,</a:t>
            </a:r>
            <a:r>
              <a:rPr lang="zh-CN" altLang="en-US"/>
              <a:t>富而重教</a:t>
            </a:r>
            <a:r>
              <a:rPr lang="en-US" altLang="zh-CN"/>
              <a:t>,</a:t>
            </a:r>
            <a:r>
              <a:rPr lang="zh-CN" altLang="en-US"/>
              <a:t>名节文章</a:t>
            </a:r>
            <a:r>
              <a:rPr lang="en-US" altLang="zh-CN"/>
              <a:t>,</a:t>
            </a:r>
            <a:r>
              <a:rPr lang="zh-CN" altLang="en-US"/>
              <a:t>骄奢寥落</a:t>
            </a:r>
            <a:br>
              <a:rPr lang="zh-CN" altLang="en-US"/>
            </a:br>
            <a:r>
              <a:rPr lang="en-US" altLang="zh-CN"/>
              <a:t>【</a:t>
            </a:r>
            <a:r>
              <a:rPr lang="zh-CN" altLang="en-US"/>
              <a:t>分类号</a:t>
            </a:r>
            <a:r>
              <a:rPr lang="en-US" altLang="zh-CN"/>
              <a:t>】</a:t>
            </a:r>
            <a:r>
              <a:rPr lang="zh-CN" altLang="en-US"/>
              <a:t>：</a:t>
            </a:r>
            <a:r>
              <a:rPr lang="en-US" altLang="zh-CN"/>
              <a:t>K295.64,K295.64</a:t>
            </a:r>
            <a:br>
              <a:rPr lang="en-US" altLang="zh-CN"/>
            </a:br>
            <a:r>
              <a:rPr lang="en-US" altLang="zh-CN"/>
              <a:t>【DOI】</a:t>
            </a:r>
            <a:r>
              <a:rPr lang="zh-CN" altLang="en-US"/>
              <a:t>：</a:t>
            </a:r>
            <a:r>
              <a:rPr lang="en-US" altLang="zh-CN"/>
              <a:t>cnki:ISSN:1000-579X.0.1999-01-010</a:t>
            </a:r>
            <a:br>
              <a:rPr lang="en-US" altLang="zh-CN"/>
            </a:br>
            <a:r>
              <a:rPr lang="en-US" altLang="zh-CN"/>
              <a:t>【</a:t>
            </a:r>
            <a:r>
              <a:rPr lang="zh-CN" altLang="en-US"/>
              <a:t>正文快照</a:t>
            </a:r>
            <a:r>
              <a:rPr lang="en-US" altLang="zh-CN"/>
              <a:t>】</a:t>
            </a:r>
            <a:r>
              <a:rPr lang="zh-CN" altLang="en-US"/>
              <a:t>：</a:t>
            </a:r>
            <a:br>
              <a:rPr lang="zh-CN" altLang="en-US"/>
            </a:br>
            <a:r>
              <a:rPr lang="zh-CN" altLang="en-US"/>
              <a:t>　　鄱阳洪皓，生当宋金对峙之际，他出使金朝，被拘留１５年，其“忠节尤著，高宗谓苏武不能过</a:t>
            </a:r>
            <a:r>
              <a:rPr lang="en-US" altLang="zh-CN"/>
              <a:t>……</a:t>
            </a:r>
            <a:r>
              <a:rPr lang="zh-CN" altLang="en-US"/>
              <a:t>其子适、遵、迈相继登词科，文名满天下。适位极台辅，而迈文学尤高，立朝议论最多”</a:t>
            </a:r>
            <a:r>
              <a:rPr lang="en-US" altLang="zh-CN"/>
              <a:t>〔</a:t>
            </a:r>
            <a:r>
              <a:rPr lang="zh-CN" altLang="en-US"/>
              <a:t>１</a:t>
            </a:r>
            <a:r>
              <a:rPr lang="en-US" altLang="zh-CN"/>
              <a:t>〕</a:t>
            </a:r>
            <a:r>
              <a:rPr lang="zh-CN" altLang="en-US"/>
              <a:t>。洪适三兄弟以其功名、文章和官爵超越卓立，各自建树，在南宋有“三洪”的誉称，而后世依旧看重他们遗下的精神文化财富，一部</a:t>
            </a:r>
            <a:r>
              <a:rPr lang="en-US" altLang="zh-CN"/>
              <a:t>《</a:t>
            </a:r>
            <a:r>
              <a:rPr lang="zh-CN" altLang="en-US"/>
              <a:t>容斋随笔</a:t>
            </a:r>
            <a:r>
              <a:rPr lang="en-US" altLang="zh-CN"/>
              <a:t>》</a:t>
            </a:r>
            <a:r>
              <a:rPr lang="zh-CN" altLang="en-US"/>
              <a:t>至今仍广为传读。三洪的子孙继承恩泽，又有一批人成为朝廷命官，依然是地方的“</a:t>
            </a:r>
            <a:r>
              <a:rPr lang="zh-CN" altLang="en-US" b="1"/>
              <a:t>高门泽</a:t>
            </a:r>
            <a:r>
              <a:rPr lang="zh-CN" altLang="en-US"/>
              <a:t>”。地以人传。鄱阳县有了洪氏父子，名声遂相应提高。舆论认为：“大江以东，衣冠之盛，饶为最”</a:t>
            </a:r>
            <a:r>
              <a:rPr lang="en-US" altLang="zh-CN"/>
              <a:t>〔</a:t>
            </a:r>
            <a:r>
              <a:rPr lang="zh-CN" altLang="en-US"/>
              <a:t>２</a:t>
            </a:r>
            <a:r>
              <a:rPr lang="en-US" altLang="zh-CN"/>
              <a:t>〕</a:t>
            </a:r>
            <a:r>
              <a:rPr lang="zh-CN" altLang="en-US"/>
              <a:t>。饶为最，实即鄱阳居第</a:t>
            </a:r>
            <a:r>
              <a:rPr lang="en-US" altLang="zh-CN"/>
              <a:t>…</a:t>
            </a:r>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C121E7B-2DB8-406A-BEB2-1E0681FA9DEF}" type="slidenum">
              <a:rPr lang="en-US" altLang="ja-JP" smtClean="0"/>
              <a:pPr/>
              <a:t>22</a:t>
            </a:fld>
            <a:endParaRPr lang="en-US" altLang="ja-JP"/>
          </a:p>
        </p:txBody>
      </p:sp>
      <p:sp>
        <p:nvSpPr>
          <p:cNvPr id="106499" name="Rectangle 2"/>
          <p:cNvSpPr>
            <a:spLocks noGrp="1" noRot="1" noChangeAspect="1" noChangeArrowheads="1" noTextEdit="1"/>
          </p:cNvSpPr>
          <p:nvPr>
            <p:ph type="sldImg"/>
          </p:nvPr>
        </p:nvSpPr>
        <p:spPr>
          <a:xfrm>
            <a:off x="3659188" y="355600"/>
            <a:ext cx="2921000" cy="1644650"/>
          </a:xfrm>
          <a:ln/>
        </p:spPr>
      </p:sp>
      <p:sp>
        <p:nvSpPr>
          <p:cNvPr id="106500" name="Rectangle 3"/>
          <p:cNvSpPr>
            <a:spLocks noGrp="1" noChangeArrowheads="1"/>
          </p:cNvSpPr>
          <p:nvPr>
            <p:ph type="body" idx="1"/>
          </p:nvPr>
        </p:nvSpPr>
        <p:spPr>
          <a:noFill/>
          <a:ln/>
        </p:spPr>
        <p:txBody>
          <a:bodyPr/>
          <a:lstStyle/>
          <a:p>
            <a:pPr marL="238956" indent="-238956" eaLnBrk="1" hangingPunct="1"/>
            <a:r>
              <a:rPr lang="ja-JP" altLang="en-US"/>
              <a:t>・機会均等</a:t>
            </a:r>
          </a:p>
          <a:p>
            <a:pPr marL="238956" indent="-238956" eaLnBrk="1" hangingPunct="1"/>
            <a:r>
              <a:rPr lang="ja-JP" altLang="en-US"/>
              <a:t>　朝鮮の両班制度と比較</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83F457C-B142-4822-BF45-B16001EDD13B}" type="slidenum">
              <a:rPr lang="en-US" altLang="ja-JP" smtClean="0"/>
              <a:pPr/>
              <a:t>23</a:t>
            </a:fld>
            <a:endParaRPr lang="en-US" altLang="ja-JP"/>
          </a:p>
        </p:txBody>
      </p:sp>
      <p:sp>
        <p:nvSpPr>
          <p:cNvPr id="107523" name="Rectangle 2"/>
          <p:cNvSpPr>
            <a:spLocks noGrp="1" noRot="1" noChangeAspect="1" noChangeArrowheads="1" noTextEdit="1"/>
          </p:cNvSpPr>
          <p:nvPr>
            <p:ph type="sldImg"/>
          </p:nvPr>
        </p:nvSpPr>
        <p:spPr>
          <a:xfrm>
            <a:off x="3659188" y="355600"/>
            <a:ext cx="2921000" cy="1644650"/>
          </a:xfrm>
          <a:ln/>
        </p:spPr>
      </p:sp>
      <p:sp>
        <p:nvSpPr>
          <p:cNvPr id="107524" name="Rectangle 3"/>
          <p:cNvSpPr>
            <a:spLocks noGrp="1" noChangeArrowheads="1"/>
          </p:cNvSpPr>
          <p:nvPr>
            <p:ph type="body" idx="1"/>
          </p:nvPr>
        </p:nvSpPr>
        <p:spPr>
          <a:noFill/>
          <a:ln/>
        </p:spPr>
        <p:txBody>
          <a:bodyPr/>
          <a:lstStyle/>
          <a:p>
            <a:pPr marL="238956" indent="-238956" eaLnBrk="1" hangingPunct="1"/>
            <a:r>
              <a:rPr lang="en-US" altLang="ja-JP" sz="1000" dirty="0"/>
              <a:t>【</a:t>
            </a:r>
            <a:r>
              <a:rPr lang="ja-JP" altLang="en-US" sz="1000" dirty="0"/>
              <a:t>要点</a:t>
            </a:r>
            <a:r>
              <a:rPr lang="en-US" altLang="ja-JP" sz="1000" dirty="0"/>
              <a:t>】</a:t>
            </a:r>
          </a:p>
          <a:p>
            <a:pPr marL="238956" indent="-238956" eaLnBrk="1" hangingPunct="1"/>
            <a:r>
              <a:rPr lang="ja-JP" altLang="en-US" sz="1000" dirty="0"/>
              <a:t>　欧米人の目に科挙制度がどう映ったのかを、マテオ・リッチを例に紹介する。</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440BAE9-1EA6-4E26-94E5-0581E706F345}" type="slidenum">
              <a:rPr lang="en-US" altLang="ja-JP" smtClean="0"/>
              <a:pPr/>
              <a:t>24</a:t>
            </a:fld>
            <a:endParaRPr lang="en-US" altLang="ja-JP"/>
          </a:p>
        </p:txBody>
      </p:sp>
      <p:sp>
        <p:nvSpPr>
          <p:cNvPr id="91139" name="Rectangle 2"/>
          <p:cNvSpPr>
            <a:spLocks noGrp="1" noRot="1" noChangeAspect="1" noChangeArrowheads="1" noTextEdit="1"/>
          </p:cNvSpPr>
          <p:nvPr>
            <p:ph type="sldImg"/>
          </p:nvPr>
        </p:nvSpPr>
        <p:spPr>
          <a:xfrm>
            <a:off x="4035425" y="395288"/>
            <a:ext cx="2033588" cy="1144587"/>
          </a:xfrm>
          <a:ln/>
        </p:spPr>
      </p:sp>
      <p:sp>
        <p:nvSpPr>
          <p:cNvPr id="91140" name="Rectangle 3"/>
          <p:cNvSpPr>
            <a:spLocks noGrp="1" noChangeArrowheads="1"/>
          </p:cNvSpPr>
          <p:nvPr>
            <p:ph type="body" idx="1"/>
          </p:nvPr>
        </p:nvSpPr>
        <p:spPr>
          <a:xfrm>
            <a:off x="1023462" y="1709628"/>
            <a:ext cx="8187690" cy="4975885"/>
          </a:xfrm>
          <a:noFill/>
          <a:ln/>
        </p:spPr>
        <p:txBody>
          <a:bodyPr/>
          <a:lstStyle/>
          <a:p>
            <a:pPr marL="278782" indent="-278782" eaLnBrk="1" hangingPunct="1">
              <a:buFontTx/>
              <a:buAutoNum type="arabicPeriod"/>
            </a:pPr>
            <a:r>
              <a:rPr lang="ja-JP" altLang="en-US" sz="1200" dirty="0"/>
              <a:t>中国では、魏晋南北朝時代から唐代にかけて、門閥貴族が政治の実権を握っていました。</a:t>
            </a:r>
          </a:p>
          <a:p>
            <a:pPr marL="278782" indent="-278782" eaLnBrk="1" hangingPunct="1">
              <a:buFontTx/>
              <a:buAutoNum type="arabicPeriod"/>
            </a:pPr>
            <a:r>
              <a:rPr lang="en-US" altLang="ja-JP" sz="1200" dirty="0"/>
              <a:t>【</a:t>
            </a:r>
            <a:r>
              <a:rPr lang="ja-JP" altLang="en-US" sz="1200" dirty="0"/>
              <a:t>武人支配の時代</a:t>
            </a:r>
            <a:r>
              <a:rPr lang="en-US" altLang="ja-JP" sz="1200" dirty="0"/>
              <a:t>】</a:t>
            </a:r>
            <a:r>
              <a:rPr lang="ja-JP" altLang="en-US" sz="1200" dirty="0"/>
              <a:t>しかし、唐末から五代十国時代にかけての武人支配の下で、門閥貴族の勢力は一掃されていきます。</a:t>
            </a:r>
          </a:p>
          <a:p>
            <a:pPr marL="278782" indent="-278782" eaLnBrk="1" hangingPunct="1">
              <a:buFontTx/>
              <a:buAutoNum type="arabicPeriod"/>
            </a:pPr>
            <a:r>
              <a:rPr lang="en-US" altLang="ja-JP" sz="1200" dirty="0"/>
              <a:t>【</a:t>
            </a:r>
            <a:r>
              <a:rPr lang="ja-JP" altLang="en-US" sz="1200" dirty="0"/>
              <a:t>文人官僚の時代</a:t>
            </a:r>
            <a:r>
              <a:rPr lang="en-US" altLang="ja-JP" sz="1200" dirty="0"/>
              <a:t>】</a:t>
            </a:r>
            <a:r>
              <a:rPr lang="ja-JP" altLang="en-US" sz="1200" dirty="0"/>
              <a:t>五代十国の分裂の時代に終止符を打った宋は、皇帝の君主独裁体制を確立し、政治の実務を科挙と呼ばれる官吏登用試験に合格した文人官僚たちに任せるようになります。</a:t>
            </a:r>
          </a:p>
          <a:p>
            <a:pPr marL="278782" indent="-278782" eaLnBrk="1" hangingPunct="1"/>
            <a:endParaRPr lang="en-US" altLang="ja-JP" dirty="0"/>
          </a:p>
        </p:txBody>
      </p:sp>
    </p:spTree>
    <p:extLst>
      <p:ext uri="{BB962C8B-B14F-4D97-AF65-F5344CB8AC3E}">
        <p14:creationId xmlns:p14="http://schemas.microsoft.com/office/powerpoint/2010/main" val="114754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83F457C-B142-4822-BF45-B16001EDD13B}" type="slidenum">
              <a:rPr lang="en-US" altLang="ja-JP" smtClean="0"/>
              <a:pPr/>
              <a:t>25</a:t>
            </a:fld>
            <a:endParaRPr lang="en-US" altLang="ja-JP"/>
          </a:p>
        </p:txBody>
      </p:sp>
      <p:sp>
        <p:nvSpPr>
          <p:cNvPr id="107523" name="Rectangle 2"/>
          <p:cNvSpPr>
            <a:spLocks noGrp="1" noRot="1" noChangeAspect="1" noChangeArrowheads="1" noTextEdit="1"/>
          </p:cNvSpPr>
          <p:nvPr>
            <p:ph type="sldImg"/>
          </p:nvPr>
        </p:nvSpPr>
        <p:spPr>
          <a:xfrm>
            <a:off x="3659188" y="355600"/>
            <a:ext cx="2921000" cy="1644650"/>
          </a:xfrm>
          <a:ln/>
        </p:spPr>
      </p:sp>
      <p:sp>
        <p:nvSpPr>
          <p:cNvPr id="107524" name="Rectangle 3"/>
          <p:cNvSpPr>
            <a:spLocks noGrp="1" noChangeArrowheads="1"/>
          </p:cNvSpPr>
          <p:nvPr>
            <p:ph type="body" idx="1"/>
          </p:nvPr>
        </p:nvSpPr>
        <p:spPr>
          <a:noFill/>
          <a:ln/>
        </p:spPr>
        <p:txBody>
          <a:bodyPr/>
          <a:lstStyle/>
          <a:p>
            <a:pPr marL="238956" indent="-238956" eaLnBrk="1" hangingPunct="1"/>
            <a:r>
              <a:rPr lang="en-US" altLang="ja-JP" sz="1000"/>
              <a:t>【</a:t>
            </a:r>
            <a:r>
              <a:rPr lang="ja-JP" altLang="en-US" sz="1000"/>
              <a:t>要点</a:t>
            </a:r>
            <a:r>
              <a:rPr lang="en-US" altLang="ja-JP" sz="1000"/>
              <a:t>】</a:t>
            </a:r>
          </a:p>
          <a:p>
            <a:pPr marL="238956" indent="-238956" eaLnBrk="1" hangingPunct="1"/>
            <a:r>
              <a:rPr lang="ja-JP" altLang="en-US" sz="1000"/>
              <a:t>　欧米人の目に科挙制度がどう映ったのかを、マテオ・リッチを例に紹介する。</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83F457C-B142-4822-BF45-B16001EDD13B}" type="slidenum">
              <a:rPr lang="en-US" altLang="ja-JP" smtClean="0"/>
              <a:pPr/>
              <a:t>26</a:t>
            </a:fld>
            <a:endParaRPr lang="en-US" altLang="ja-JP"/>
          </a:p>
        </p:txBody>
      </p:sp>
      <p:sp>
        <p:nvSpPr>
          <p:cNvPr id="107523" name="Rectangle 2"/>
          <p:cNvSpPr>
            <a:spLocks noGrp="1" noRot="1" noChangeAspect="1" noChangeArrowheads="1" noTextEdit="1"/>
          </p:cNvSpPr>
          <p:nvPr>
            <p:ph type="sldImg"/>
          </p:nvPr>
        </p:nvSpPr>
        <p:spPr>
          <a:xfrm>
            <a:off x="3659188" y="355600"/>
            <a:ext cx="2921000" cy="1644650"/>
          </a:xfrm>
          <a:ln/>
        </p:spPr>
      </p:sp>
      <p:sp>
        <p:nvSpPr>
          <p:cNvPr id="107524" name="Rectangle 3"/>
          <p:cNvSpPr>
            <a:spLocks noGrp="1" noChangeArrowheads="1"/>
          </p:cNvSpPr>
          <p:nvPr>
            <p:ph type="body" idx="1"/>
          </p:nvPr>
        </p:nvSpPr>
        <p:spPr>
          <a:noFill/>
          <a:ln/>
        </p:spPr>
        <p:txBody>
          <a:bodyPr/>
          <a:lstStyle/>
          <a:p>
            <a:pPr marL="238956" indent="-238956" eaLnBrk="1" hangingPunct="1"/>
            <a:r>
              <a:rPr lang="en-US" altLang="ja-JP" sz="1000" dirty="0"/>
              <a:t>【</a:t>
            </a:r>
            <a:r>
              <a:rPr lang="ja-JP" altLang="en-US" sz="1000" dirty="0"/>
              <a:t>要点</a:t>
            </a:r>
            <a:r>
              <a:rPr lang="en-US" altLang="ja-JP" sz="1000" dirty="0"/>
              <a:t>】</a:t>
            </a:r>
          </a:p>
          <a:p>
            <a:pPr marL="238956" indent="-238956" eaLnBrk="1" hangingPunct="1"/>
            <a:r>
              <a:rPr lang="ja-JP" altLang="en-US" sz="1000" dirty="0"/>
              <a:t>　欧米人の目に科挙制度がどう映ったのかを、マテオ・リッチを例に紹介する。</a:t>
            </a:r>
          </a:p>
        </p:txBody>
      </p:sp>
    </p:spTree>
    <p:extLst>
      <p:ext uri="{BB962C8B-B14F-4D97-AF65-F5344CB8AC3E}">
        <p14:creationId xmlns:p14="http://schemas.microsoft.com/office/powerpoint/2010/main" val="379797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83F457C-B142-4822-BF45-B16001EDD13B}" type="slidenum">
              <a:rPr lang="en-US" altLang="ja-JP" smtClean="0"/>
              <a:pPr/>
              <a:t>27</a:t>
            </a:fld>
            <a:endParaRPr lang="en-US" altLang="ja-JP"/>
          </a:p>
        </p:txBody>
      </p:sp>
      <p:sp>
        <p:nvSpPr>
          <p:cNvPr id="107523" name="Rectangle 2"/>
          <p:cNvSpPr>
            <a:spLocks noGrp="1" noRot="1" noChangeAspect="1" noChangeArrowheads="1" noTextEdit="1"/>
          </p:cNvSpPr>
          <p:nvPr>
            <p:ph type="sldImg"/>
          </p:nvPr>
        </p:nvSpPr>
        <p:spPr>
          <a:xfrm>
            <a:off x="3659188" y="355600"/>
            <a:ext cx="2921000" cy="1644650"/>
          </a:xfrm>
          <a:ln/>
        </p:spPr>
      </p:sp>
      <p:sp>
        <p:nvSpPr>
          <p:cNvPr id="107524" name="Rectangle 3"/>
          <p:cNvSpPr>
            <a:spLocks noGrp="1" noChangeArrowheads="1"/>
          </p:cNvSpPr>
          <p:nvPr>
            <p:ph type="body" idx="1"/>
          </p:nvPr>
        </p:nvSpPr>
        <p:spPr>
          <a:noFill/>
          <a:ln/>
        </p:spPr>
        <p:txBody>
          <a:bodyPr/>
          <a:lstStyle/>
          <a:p>
            <a:pPr marL="238956" indent="-238956" eaLnBrk="1" hangingPunct="1"/>
            <a:r>
              <a:rPr lang="en-US" altLang="ja-JP" sz="1000" dirty="0"/>
              <a:t>【</a:t>
            </a:r>
            <a:r>
              <a:rPr lang="ja-JP" altLang="en-US" sz="1000" dirty="0"/>
              <a:t>要点</a:t>
            </a:r>
            <a:r>
              <a:rPr lang="en-US" altLang="ja-JP" sz="1000" dirty="0"/>
              <a:t>】</a:t>
            </a:r>
          </a:p>
          <a:p>
            <a:pPr marL="238956" indent="-238956" eaLnBrk="1" hangingPunct="1"/>
            <a:r>
              <a:rPr lang="ja-JP" altLang="en-US" sz="1000" dirty="0"/>
              <a:t>　欧米人の目に科挙制度がどう映ったのかを、マテオ・リッチを例に紹介する。</a:t>
            </a:r>
          </a:p>
        </p:txBody>
      </p:sp>
    </p:spTree>
    <p:extLst>
      <p:ext uri="{BB962C8B-B14F-4D97-AF65-F5344CB8AC3E}">
        <p14:creationId xmlns:p14="http://schemas.microsoft.com/office/powerpoint/2010/main" val="1195033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83F457C-B142-4822-BF45-B16001EDD13B}" type="slidenum">
              <a:rPr lang="en-US" altLang="ja-JP" smtClean="0"/>
              <a:pPr/>
              <a:t>28</a:t>
            </a:fld>
            <a:endParaRPr lang="en-US" altLang="ja-JP"/>
          </a:p>
        </p:txBody>
      </p:sp>
      <p:sp>
        <p:nvSpPr>
          <p:cNvPr id="107523" name="Rectangle 2"/>
          <p:cNvSpPr>
            <a:spLocks noGrp="1" noRot="1" noChangeAspect="1" noChangeArrowheads="1" noTextEdit="1"/>
          </p:cNvSpPr>
          <p:nvPr>
            <p:ph type="sldImg"/>
          </p:nvPr>
        </p:nvSpPr>
        <p:spPr>
          <a:xfrm>
            <a:off x="3659188" y="355600"/>
            <a:ext cx="2921000" cy="1644650"/>
          </a:xfrm>
          <a:ln/>
        </p:spPr>
      </p:sp>
      <p:sp>
        <p:nvSpPr>
          <p:cNvPr id="107524" name="Rectangle 3"/>
          <p:cNvSpPr>
            <a:spLocks noGrp="1" noChangeArrowheads="1"/>
          </p:cNvSpPr>
          <p:nvPr>
            <p:ph type="body" idx="1"/>
          </p:nvPr>
        </p:nvSpPr>
        <p:spPr>
          <a:noFill/>
          <a:ln/>
        </p:spPr>
        <p:txBody>
          <a:bodyPr/>
          <a:lstStyle/>
          <a:p>
            <a:pPr marL="238956" indent="-238956" eaLnBrk="1" hangingPunct="1"/>
            <a:r>
              <a:rPr lang="en-US" altLang="ja-JP" sz="1000" dirty="0"/>
              <a:t>【</a:t>
            </a:r>
            <a:r>
              <a:rPr lang="ja-JP" altLang="en-US" sz="1000" dirty="0"/>
              <a:t>要点</a:t>
            </a:r>
            <a:r>
              <a:rPr lang="en-US" altLang="ja-JP" sz="1000" dirty="0"/>
              <a:t>】</a:t>
            </a:r>
          </a:p>
          <a:p>
            <a:pPr marL="238956" indent="-238956" eaLnBrk="1" hangingPunct="1"/>
            <a:r>
              <a:rPr lang="ja-JP" altLang="en-US" sz="1000" dirty="0"/>
              <a:t>　欧米人の目に科挙制度がどう映ったのかを、マテオ・リッチを例に紹介する。</a:t>
            </a:r>
          </a:p>
        </p:txBody>
      </p:sp>
    </p:spTree>
    <p:extLst>
      <p:ext uri="{BB962C8B-B14F-4D97-AF65-F5344CB8AC3E}">
        <p14:creationId xmlns:p14="http://schemas.microsoft.com/office/powerpoint/2010/main" val="1807627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83F457C-B142-4822-BF45-B16001EDD13B}" type="slidenum">
              <a:rPr lang="en-US" altLang="ja-JP" smtClean="0"/>
              <a:pPr/>
              <a:t>29</a:t>
            </a:fld>
            <a:endParaRPr lang="en-US" altLang="ja-JP"/>
          </a:p>
        </p:txBody>
      </p:sp>
      <p:sp>
        <p:nvSpPr>
          <p:cNvPr id="107523" name="Rectangle 2"/>
          <p:cNvSpPr>
            <a:spLocks noGrp="1" noRot="1" noChangeAspect="1" noChangeArrowheads="1" noTextEdit="1"/>
          </p:cNvSpPr>
          <p:nvPr>
            <p:ph type="sldImg"/>
          </p:nvPr>
        </p:nvSpPr>
        <p:spPr>
          <a:xfrm>
            <a:off x="3659188" y="355600"/>
            <a:ext cx="2921000" cy="1644650"/>
          </a:xfrm>
          <a:ln/>
        </p:spPr>
      </p:sp>
      <p:sp>
        <p:nvSpPr>
          <p:cNvPr id="107524" name="Rectangle 3"/>
          <p:cNvSpPr>
            <a:spLocks noGrp="1" noChangeArrowheads="1"/>
          </p:cNvSpPr>
          <p:nvPr>
            <p:ph type="body" idx="1"/>
          </p:nvPr>
        </p:nvSpPr>
        <p:spPr>
          <a:noFill/>
          <a:ln/>
        </p:spPr>
        <p:txBody>
          <a:bodyPr/>
          <a:lstStyle/>
          <a:p>
            <a:pPr marL="238956" indent="-238956" eaLnBrk="1" hangingPunct="1"/>
            <a:r>
              <a:rPr lang="en-US" altLang="ja-JP" sz="1000" dirty="0"/>
              <a:t>【</a:t>
            </a:r>
            <a:r>
              <a:rPr lang="ja-JP" altLang="en-US" sz="1000" dirty="0"/>
              <a:t>要点</a:t>
            </a:r>
            <a:r>
              <a:rPr lang="en-US" altLang="ja-JP" sz="1000" dirty="0"/>
              <a:t>】</a:t>
            </a:r>
          </a:p>
          <a:p>
            <a:pPr marL="238956" indent="-238956" eaLnBrk="1" hangingPunct="1"/>
            <a:r>
              <a:rPr lang="ja-JP" altLang="en-US" sz="1000" dirty="0"/>
              <a:t>　欧米人の目に科挙制度がどう映ったのかを、マテオ・リッチを例に紹介する。</a:t>
            </a:r>
          </a:p>
        </p:txBody>
      </p:sp>
    </p:spTree>
    <p:extLst>
      <p:ext uri="{BB962C8B-B14F-4D97-AF65-F5344CB8AC3E}">
        <p14:creationId xmlns:p14="http://schemas.microsoft.com/office/powerpoint/2010/main" val="365929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7B503F2-FC4F-43BC-827C-EABB80A0DED9}" type="slidenum">
              <a:rPr lang="en-US" altLang="ja-JP" smtClean="0"/>
              <a:pPr/>
              <a:t>3</a:t>
            </a:fld>
            <a:endParaRPr lang="en-US" altLang="ja-JP"/>
          </a:p>
        </p:txBody>
      </p:sp>
      <p:sp>
        <p:nvSpPr>
          <p:cNvPr id="114691" name="Rectangle 2"/>
          <p:cNvSpPr>
            <a:spLocks noGrp="1" noRot="1" noChangeAspect="1" noChangeArrowheads="1" noTextEdit="1"/>
          </p:cNvSpPr>
          <p:nvPr>
            <p:ph type="sldImg"/>
          </p:nvPr>
        </p:nvSpPr>
        <p:spPr>
          <a:xfrm>
            <a:off x="3271838" y="376238"/>
            <a:ext cx="3692525" cy="2078037"/>
          </a:xfrm>
          <a:ln/>
        </p:spPr>
      </p:sp>
      <p:sp>
        <p:nvSpPr>
          <p:cNvPr id="114692" name="Rectangle 3"/>
          <p:cNvSpPr>
            <a:spLocks noGrp="1" noChangeArrowheads="1"/>
          </p:cNvSpPr>
          <p:nvPr>
            <p:ph type="body" idx="1"/>
          </p:nvPr>
        </p:nvSpPr>
        <p:spPr>
          <a:xfrm>
            <a:off x="1023462" y="2580090"/>
            <a:ext cx="8187690" cy="4155264"/>
          </a:xfrm>
          <a:noFill/>
          <a:ln/>
        </p:spPr>
        <p:txBody>
          <a:bodyPr/>
          <a:lstStyle/>
          <a:p>
            <a:pPr marL="238937" indent="-238937" eaLnBrk="1" hangingPunct="1">
              <a:buFontTx/>
              <a:buAutoNum type="arabicPeriod"/>
            </a:pPr>
            <a:r>
              <a:rPr lang="ja-JP" altLang="en-US" dirty="0"/>
              <a:t>朝鮮。高麗朝（</a:t>
            </a:r>
            <a:r>
              <a:rPr lang="en-US" altLang="ja-JP" dirty="0"/>
              <a:t>918</a:t>
            </a:r>
            <a:r>
              <a:rPr lang="ja-JP" altLang="en-US" dirty="0"/>
              <a:t>～</a:t>
            </a:r>
            <a:r>
              <a:rPr lang="en-US" altLang="ja-JP" dirty="0"/>
              <a:t>1392</a:t>
            </a:r>
            <a:r>
              <a:rPr lang="ja-JP" altLang="en-US" dirty="0"/>
              <a:t>年）、</a:t>
            </a:r>
            <a:r>
              <a:rPr lang="en-US" altLang="ja-JP" dirty="0"/>
              <a:t>12</a:t>
            </a:r>
            <a:r>
              <a:rPr lang="ja-JP" altLang="en-US" dirty="0"/>
              <a:t>世紀末、武人支配の時代。</a:t>
            </a:r>
            <a:r>
              <a:rPr lang="en-US" altLang="ja-JP" dirty="0"/>
              <a:t>1231</a:t>
            </a:r>
            <a:r>
              <a:rPr lang="ja-JP" altLang="en-US" dirty="0"/>
              <a:t>年、モンゴル侵入。</a:t>
            </a:r>
            <a:r>
              <a:rPr lang="en-US" altLang="ja-JP" dirty="0"/>
              <a:t>1270</a:t>
            </a:r>
            <a:r>
              <a:rPr lang="ja-JP" altLang="en-US" dirty="0"/>
              <a:t>年、元の属国化</a:t>
            </a:r>
          </a:p>
          <a:p>
            <a:pPr marL="238937" indent="-238937" eaLnBrk="1" hangingPunct="1">
              <a:buFontTx/>
              <a:buAutoNum type="arabicPeriod"/>
            </a:pPr>
            <a:r>
              <a:rPr lang="ja-JP" altLang="en-US" dirty="0"/>
              <a:t>日本。平安時代の末、平氏が政権を握る。</a:t>
            </a:r>
            <a:r>
              <a:rPr lang="en-US" altLang="ja-JP" dirty="0"/>
              <a:t>1192</a:t>
            </a:r>
            <a:r>
              <a:rPr lang="ja-JP" altLang="en-US" dirty="0"/>
              <a:t>年、鎌倉幕府成立。</a:t>
            </a:r>
            <a:r>
              <a:rPr lang="en-US" altLang="ja-JP" dirty="0"/>
              <a:t>1221</a:t>
            </a:r>
            <a:r>
              <a:rPr lang="ja-JP" altLang="en-US" dirty="0"/>
              <a:t>年、承久の乱。</a:t>
            </a:r>
            <a:r>
              <a:rPr lang="en-US" altLang="ja-JP" dirty="0"/>
              <a:t>1333</a:t>
            </a:r>
            <a:r>
              <a:rPr lang="ja-JP" altLang="en-US" dirty="0"/>
              <a:t>年、建武の新政。</a:t>
            </a:r>
          </a:p>
          <a:p>
            <a:pPr marL="238937" indent="-238937" eaLnBrk="1" hangingPunct="1">
              <a:buFontTx/>
              <a:buAutoNum type="arabicPeriod"/>
            </a:pPr>
            <a:endParaRPr lang="ja-JP" altLang="en-US" dirty="0"/>
          </a:p>
          <a:p>
            <a:pPr marL="238937" indent="-238937" eaLnBrk="1" hangingPunct="1">
              <a:buFontTx/>
              <a:buAutoNum type="arabicPeriod"/>
            </a:pPr>
            <a:r>
              <a:rPr lang="ja-JP" altLang="en-US" dirty="0"/>
              <a:t>朝鮮半島の高麗や李氏朝鮮でも、中国式の科挙制度が導入されていたが、その形態は受験資格の制限の部分で異なる。朝鮮半島の科挙においては、貴族層である両班以外は、受験制限されていたが、三代の間に科挙の合格者を輩出しなければ、両班の資格を失う。科挙試験の実施は礼曹が行い、合格者からの官僚への人選は吏曹が担当するが、これは唐以来の中国の制度を準用したものである。</a:t>
            </a:r>
          </a:p>
          <a:p>
            <a:pPr marL="238937" indent="-238937" eaLnBrk="1" hangingPunct="1">
              <a:buFontTx/>
              <a:buAutoNum type="arabicPeriod"/>
            </a:pPr>
            <a:r>
              <a:rPr lang="ja-JP" altLang="en-US" dirty="0"/>
              <a:t>日本でも、平安時代に科挙が導入されたが、受験者の大半は下級貴族で、合格者は中級貴族に進める程度であった。このため、大貴族と呼ばれる上級貴族層には浸透せず、当時の貴族政治を突き崩すまでには至らなかった。その後は、武士階級の抬頭とともに廃れ、江戸時代までは、官僚は世襲制が主となり、科挙が日本の歴史に影響を与えることは無かった。</a:t>
            </a:r>
          </a:p>
          <a:p>
            <a:pPr marL="238937" indent="-238937" eaLnBrk="1" hangingPunct="1">
              <a:buFontTx/>
              <a:buAutoNum type="arabicPeriod"/>
            </a:pPr>
            <a:r>
              <a:rPr lang="ja-JP" altLang="en-US" dirty="0"/>
              <a:t>ベトナムでは、</a:t>
            </a:r>
            <a:r>
              <a:rPr lang="en-US" altLang="ja-JP" dirty="0"/>
              <a:t>1075</a:t>
            </a:r>
            <a:r>
              <a:rPr lang="ja-JP" altLang="en-US" dirty="0"/>
              <a:t>年に科挙を導入し、中国が廃止した後の、</a:t>
            </a:r>
            <a:r>
              <a:rPr lang="en-US" altLang="ja-JP" dirty="0"/>
              <a:t>1919</a:t>
            </a:r>
            <a:r>
              <a:rPr lang="ja-JP" altLang="en-US" dirty="0"/>
              <a:t>年まで採用していた。</a:t>
            </a:r>
          </a:p>
          <a:p>
            <a:pPr marL="238937" indent="-238937" eaLnBrk="1" hangingPunct="1">
              <a:buFontTx/>
              <a:buAutoNum type="arabicPeriod"/>
            </a:pPr>
            <a:endParaRPr lang="ja-JP" altLang="en-US" dirty="0"/>
          </a:p>
          <a:p>
            <a:pPr marL="238937" indent="-238937" eaLnBrk="1" hangingPunct="1">
              <a:buFontTx/>
              <a:buAutoNum type="arabicPeriod"/>
            </a:pPr>
            <a:endParaRPr lang="en-US" altLang="ja-JP"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83F457C-B142-4822-BF45-B16001EDD13B}" type="slidenum">
              <a:rPr lang="en-US" altLang="ja-JP" smtClean="0"/>
              <a:pPr/>
              <a:t>30</a:t>
            </a:fld>
            <a:endParaRPr lang="en-US" altLang="ja-JP"/>
          </a:p>
        </p:txBody>
      </p:sp>
      <p:sp>
        <p:nvSpPr>
          <p:cNvPr id="107523" name="Rectangle 2"/>
          <p:cNvSpPr>
            <a:spLocks noGrp="1" noRot="1" noChangeAspect="1" noChangeArrowheads="1" noTextEdit="1"/>
          </p:cNvSpPr>
          <p:nvPr>
            <p:ph type="sldImg"/>
          </p:nvPr>
        </p:nvSpPr>
        <p:spPr>
          <a:xfrm>
            <a:off x="3659188" y="355600"/>
            <a:ext cx="2921000" cy="1644650"/>
          </a:xfrm>
          <a:ln/>
        </p:spPr>
      </p:sp>
      <p:sp>
        <p:nvSpPr>
          <p:cNvPr id="107524" name="Rectangle 3"/>
          <p:cNvSpPr>
            <a:spLocks noGrp="1" noChangeArrowheads="1"/>
          </p:cNvSpPr>
          <p:nvPr>
            <p:ph type="body" idx="1"/>
          </p:nvPr>
        </p:nvSpPr>
        <p:spPr>
          <a:noFill/>
          <a:ln/>
        </p:spPr>
        <p:txBody>
          <a:bodyPr/>
          <a:lstStyle/>
          <a:p>
            <a:pPr marL="238956" indent="-238956" eaLnBrk="1" hangingPunct="1"/>
            <a:r>
              <a:rPr lang="en-US" altLang="ja-JP" sz="1000" dirty="0"/>
              <a:t>【</a:t>
            </a:r>
            <a:r>
              <a:rPr lang="ja-JP" altLang="en-US" sz="1000" dirty="0"/>
              <a:t>要点</a:t>
            </a:r>
            <a:r>
              <a:rPr lang="en-US" altLang="ja-JP" sz="1000" dirty="0"/>
              <a:t>】</a:t>
            </a:r>
          </a:p>
          <a:p>
            <a:pPr marL="238956" indent="-238956" eaLnBrk="1" hangingPunct="1"/>
            <a:r>
              <a:rPr lang="ja-JP" altLang="en-US" sz="1000" dirty="0"/>
              <a:t>　欧米人の目に科挙制度がどう映ったのかを、マテオ・リッチを例に紹介する。</a:t>
            </a:r>
          </a:p>
        </p:txBody>
      </p:sp>
    </p:spTree>
    <p:extLst>
      <p:ext uri="{BB962C8B-B14F-4D97-AF65-F5344CB8AC3E}">
        <p14:creationId xmlns:p14="http://schemas.microsoft.com/office/powerpoint/2010/main" val="3033472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5787B3D-ACA8-4728-B9B7-0848892E4F5D}" type="slidenum">
              <a:rPr lang="en-US" altLang="ja-JP" smtClean="0"/>
              <a:pPr/>
              <a:t>31</a:t>
            </a:fld>
            <a:endParaRPr lang="en-US" altLang="ja-JP"/>
          </a:p>
        </p:txBody>
      </p:sp>
      <p:sp>
        <p:nvSpPr>
          <p:cNvPr id="113667" name="Rectangle 2"/>
          <p:cNvSpPr>
            <a:spLocks noGrp="1" noRot="1" noChangeAspect="1" noChangeArrowheads="1" noTextEdit="1"/>
          </p:cNvSpPr>
          <p:nvPr>
            <p:ph type="sldImg"/>
          </p:nvPr>
        </p:nvSpPr>
        <p:spPr>
          <a:xfrm>
            <a:off x="3657600" y="355600"/>
            <a:ext cx="2925763" cy="1646238"/>
          </a:xfrm>
          <a:ln/>
        </p:spPr>
      </p:sp>
      <p:sp>
        <p:nvSpPr>
          <p:cNvPr id="113668" name="Rectangle 3"/>
          <p:cNvSpPr>
            <a:spLocks noGrp="1" noChangeArrowheads="1"/>
          </p:cNvSpPr>
          <p:nvPr>
            <p:ph type="body" idx="1"/>
          </p:nvPr>
        </p:nvSpPr>
        <p:spPr>
          <a:noFill/>
          <a:ln/>
        </p:spPr>
        <p:txBody>
          <a:bodyPr/>
          <a:lstStyle/>
          <a:p>
            <a:pPr marL="238956" indent="-238956" eaLnBrk="1" hangingPunct="1">
              <a:buFontTx/>
              <a:buChar char="•"/>
            </a:pPr>
            <a:r>
              <a:rPr lang="en-US" altLang="ja-JP"/>
              <a:t>16</a:t>
            </a:r>
            <a:r>
              <a:rPr lang="ja-JP" altLang="en-US"/>
              <a:t>世紀以来、中国に来たイエズス会士らは、中国について多くの報告をしていますが、彼らの見た中国は同時代のヨーロッパにくらべて、むしろより発達した社会と見られており、啓蒙期の知識人たちに大きな刺激を与えました。</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32</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BBEBAF6-A4E3-49B3-A131-0D7483692607}" type="slidenum">
              <a:rPr lang="en-US" altLang="ja-JP" smtClean="0"/>
              <a:pPr/>
              <a:t>33</a:t>
            </a:fld>
            <a:endParaRPr lang="en-US" altLang="ja-JP"/>
          </a:p>
        </p:txBody>
      </p:sp>
      <p:sp>
        <p:nvSpPr>
          <p:cNvPr id="115715" name="Rectangle 2"/>
          <p:cNvSpPr>
            <a:spLocks noGrp="1" noRot="1" noChangeAspect="1" noChangeArrowheads="1" noTextEdit="1"/>
          </p:cNvSpPr>
          <p:nvPr>
            <p:ph type="sldImg"/>
          </p:nvPr>
        </p:nvSpPr>
        <p:spPr>
          <a:xfrm>
            <a:off x="3659188" y="355600"/>
            <a:ext cx="2921000" cy="1644650"/>
          </a:xfrm>
          <a:ln/>
        </p:spPr>
      </p:sp>
      <p:sp>
        <p:nvSpPr>
          <p:cNvPr id="115716"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a:t>いっぽう科挙の功罪の罪としては、次の二点が挙げられます。</a:t>
            </a:r>
          </a:p>
          <a:p>
            <a:pPr marL="238956" indent="-238956" eaLnBrk="1" hangingPunct="1">
              <a:buFontTx/>
              <a:buAutoNum type="arabicPeriod"/>
            </a:pPr>
            <a:r>
              <a:rPr lang="en-US" altLang="ja-JP"/>
              <a:t>【</a:t>
            </a:r>
            <a:r>
              <a:rPr lang="ja-JP" altLang="en-US"/>
              <a:t>不毛な丸暗記教育</a:t>
            </a:r>
            <a:r>
              <a:rPr lang="en-US" altLang="ja-JP"/>
              <a:t>】</a:t>
            </a:r>
            <a:r>
              <a:rPr lang="ja-JP" altLang="en-US"/>
              <a:t>科挙を受験するためには、４３万字以上ある四書五経の本文を丸暗記し、さらにその数倍ある注釈を読んで、紀元前に書かれた経典の内容を理解しなければなりませんでした。</a:t>
            </a:r>
          </a:p>
          <a:p>
            <a:pPr marL="238956" indent="-238956" eaLnBrk="1" hangingPunct="1">
              <a:buFontTx/>
              <a:buAutoNum type="arabicPeriod"/>
            </a:pPr>
            <a:r>
              <a:rPr lang="en-US" altLang="ja-JP"/>
              <a:t>【</a:t>
            </a:r>
            <a:r>
              <a:rPr lang="ja-JP" altLang="en-US"/>
              <a:t>一極集中</a:t>
            </a:r>
            <a:r>
              <a:rPr lang="en-US" altLang="ja-JP"/>
              <a:t>】</a:t>
            </a:r>
            <a:r>
              <a:rPr lang="ja-JP" altLang="en-US"/>
              <a:t>また、科挙は一度合格しさえすれば、生涯、官吏としての地位が保証されため、受験者が殺到しました。倍率は約</a:t>
            </a:r>
            <a:r>
              <a:rPr lang="en-US" altLang="ja-JP"/>
              <a:t>3000</a:t>
            </a:r>
            <a:r>
              <a:rPr lang="ja-JP" altLang="en-US"/>
              <a:t>倍といわれています。この一箇所への集中、偏在が過度の受験競争（試験地獄）を生み出しました。</a:t>
            </a:r>
          </a:p>
          <a:p>
            <a:pPr marL="238956" indent="-238956" eaLnBrk="1" hangingPunct="1">
              <a:buFontTx/>
              <a:buAutoNum type="arabicPeriod"/>
            </a:pPr>
            <a:r>
              <a:rPr lang="ja-JP" altLang="en-US"/>
              <a:t>こうして、すぐれた人材の多くが不毛な丸暗記学習と、科挙に合格することだけを目的とした過度の受験競争にそのエネルギーを費やした結果、中国では近代化に必要な科学技術や軍事力の発達が西欧諸国に比べて大幅に遅れてしまったのです。</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440BAE9-1EA6-4E26-94E5-0581E706F345}" type="slidenum">
              <a:rPr lang="en-US" altLang="ja-JP" smtClean="0"/>
              <a:pPr/>
              <a:t>34</a:t>
            </a:fld>
            <a:endParaRPr lang="en-US" altLang="ja-JP"/>
          </a:p>
        </p:txBody>
      </p:sp>
      <p:sp>
        <p:nvSpPr>
          <p:cNvPr id="91139" name="Rectangle 2"/>
          <p:cNvSpPr>
            <a:spLocks noGrp="1" noRot="1" noChangeAspect="1" noChangeArrowheads="1" noTextEdit="1"/>
          </p:cNvSpPr>
          <p:nvPr>
            <p:ph type="sldImg"/>
          </p:nvPr>
        </p:nvSpPr>
        <p:spPr>
          <a:xfrm>
            <a:off x="4035425" y="395288"/>
            <a:ext cx="2033588" cy="1144587"/>
          </a:xfrm>
          <a:ln/>
        </p:spPr>
      </p:sp>
      <p:sp>
        <p:nvSpPr>
          <p:cNvPr id="91140" name="Rectangle 3"/>
          <p:cNvSpPr>
            <a:spLocks noGrp="1" noChangeArrowheads="1"/>
          </p:cNvSpPr>
          <p:nvPr>
            <p:ph type="body" idx="1"/>
          </p:nvPr>
        </p:nvSpPr>
        <p:spPr>
          <a:xfrm>
            <a:off x="1023462" y="1709628"/>
            <a:ext cx="8187690" cy="4975885"/>
          </a:xfrm>
          <a:noFill/>
          <a:ln/>
        </p:spPr>
        <p:txBody>
          <a:bodyPr/>
          <a:lstStyle/>
          <a:p>
            <a:pPr marL="278782" indent="-278782" eaLnBrk="1" hangingPunct="1">
              <a:buFontTx/>
              <a:buAutoNum type="arabicPeriod"/>
            </a:pPr>
            <a:r>
              <a:rPr lang="ja-JP" altLang="en-US" sz="1200" dirty="0"/>
              <a:t>中国では、魏晋南北朝時代から唐代にかけて、門閥貴族が政治の実権を握っていました。</a:t>
            </a:r>
          </a:p>
          <a:p>
            <a:pPr marL="278782" indent="-278782" eaLnBrk="1" hangingPunct="1">
              <a:buFontTx/>
              <a:buAutoNum type="arabicPeriod"/>
            </a:pPr>
            <a:r>
              <a:rPr lang="en-US" altLang="ja-JP" sz="1200" dirty="0"/>
              <a:t>【</a:t>
            </a:r>
            <a:r>
              <a:rPr lang="ja-JP" altLang="en-US" sz="1200" dirty="0"/>
              <a:t>武人支配の時代</a:t>
            </a:r>
            <a:r>
              <a:rPr lang="en-US" altLang="ja-JP" sz="1200" dirty="0"/>
              <a:t>】</a:t>
            </a:r>
            <a:r>
              <a:rPr lang="ja-JP" altLang="en-US" sz="1200" dirty="0"/>
              <a:t>しかし、唐末から五代十国時代にかけての武人支配の下で、門閥貴族の勢力は一掃されていきます。</a:t>
            </a:r>
          </a:p>
          <a:p>
            <a:pPr marL="278782" indent="-278782" eaLnBrk="1" hangingPunct="1">
              <a:buFontTx/>
              <a:buAutoNum type="arabicPeriod"/>
            </a:pPr>
            <a:r>
              <a:rPr lang="en-US" altLang="ja-JP" sz="1200" dirty="0"/>
              <a:t>【</a:t>
            </a:r>
            <a:r>
              <a:rPr lang="ja-JP" altLang="en-US" sz="1200" dirty="0"/>
              <a:t>文人官僚の時代</a:t>
            </a:r>
            <a:r>
              <a:rPr lang="en-US" altLang="ja-JP" sz="1200" dirty="0"/>
              <a:t>】</a:t>
            </a:r>
            <a:r>
              <a:rPr lang="ja-JP" altLang="en-US" sz="1200" dirty="0"/>
              <a:t>五代十国の分裂の時代に終止符を打った宋は、皇帝の君主独裁体制を確立し、政治の実務を科挙と呼ばれる官吏登用試験に合格した文人官僚たちに任せるようになります。</a:t>
            </a:r>
          </a:p>
          <a:p>
            <a:pPr marL="278782" indent="-278782" eaLnBrk="1" hangingPunct="1"/>
            <a:endParaRPr lang="en-US" altLang="ja-JP" dirty="0"/>
          </a:p>
        </p:txBody>
      </p:sp>
    </p:spTree>
    <p:extLst>
      <p:ext uri="{BB962C8B-B14F-4D97-AF65-F5344CB8AC3E}">
        <p14:creationId xmlns:p14="http://schemas.microsoft.com/office/powerpoint/2010/main" val="4079075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6AA7FB4-AE31-4664-8900-8CA045F9906F}" type="slidenum">
              <a:rPr lang="en-US" altLang="ja-JP" smtClean="0"/>
              <a:pPr/>
              <a:t>35</a:t>
            </a:fld>
            <a:endParaRPr lang="en-US" altLang="ja-JP"/>
          </a:p>
        </p:txBody>
      </p:sp>
      <p:sp>
        <p:nvSpPr>
          <p:cNvPr id="118787" name="Rectangle 2"/>
          <p:cNvSpPr>
            <a:spLocks noGrp="1" noRot="1" noChangeAspect="1" noChangeArrowheads="1" noTextEdit="1"/>
          </p:cNvSpPr>
          <p:nvPr>
            <p:ph type="sldImg"/>
          </p:nvPr>
        </p:nvSpPr>
        <p:spPr>
          <a:xfrm>
            <a:off x="3659188" y="355600"/>
            <a:ext cx="2921000" cy="1644650"/>
          </a:xfrm>
          <a:ln/>
        </p:spPr>
      </p:sp>
      <p:sp>
        <p:nvSpPr>
          <p:cNvPr id="118788"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36</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37</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28600" indent="-228600" eaLnBrk="1" hangingPunct="1"/>
            <a:r>
              <a:rPr lang="ja-JP" altLang="en-US">
                <a:solidFill>
                  <a:schemeClr val="bg1"/>
                </a:solidFill>
              </a:rPr>
              <a:t>漢代、中国のメディア史の上で画期的な事件が起こります。紙の誕生です。</a:t>
            </a:r>
          </a:p>
          <a:p>
            <a:pPr marL="228600" indent="-228600" eaLnBrk="1" hangingPunct="1"/>
            <a:r>
              <a:rPr lang="ja-JP" altLang="en-US">
                <a:solidFill>
                  <a:schemeClr val="bg1"/>
                </a:solidFill>
              </a:rPr>
              <a:t>紙の誕生は俗文学の歴史にも大きな影響を及ぼします。紙という安価な書写材料の誕生により、それまで記録されることのなかった長編の民間文学作品が、後世に伝えられるようになったのです。</a:t>
            </a:r>
          </a:p>
          <a:p>
            <a:pPr marL="228600" indent="-228600" eaLnBrk="1" hangingPunct="1"/>
            <a:r>
              <a:rPr lang="ja-JP" altLang="en-US">
                <a:solidFill>
                  <a:schemeClr val="bg1"/>
                </a:solidFill>
              </a:rPr>
              <a:t>それでは、紙はいつごろ誕生し、また、どのようにして世界中に伝播していったのでしょうか。</a:t>
            </a:r>
          </a:p>
          <a:p>
            <a:pPr marL="228600" indent="-228600" eaLnBrk="1" hangingPunct="1"/>
            <a:r>
              <a:rPr lang="ja-JP" altLang="en-US">
                <a:solidFill>
                  <a:schemeClr val="bg1"/>
                </a:solidFill>
              </a:rPr>
              <a:t>後漢の末に起こった実話を題材に、その後</a:t>
            </a:r>
            <a:r>
              <a:rPr lang="en-US" altLang="ja-JP">
                <a:solidFill>
                  <a:schemeClr val="bg1"/>
                </a:solidFill>
              </a:rPr>
              <a:t>300</a:t>
            </a:r>
            <a:r>
              <a:rPr lang="ja-JP" altLang="en-US">
                <a:solidFill>
                  <a:schemeClr val="bg1"/>
                </a:solidFill>
              </a:rPr>
              <a:t>年あまりにわたって歌い継がれたという民間の長編叙事詩・焦仲卿の妻とは、どのような作品なのでしょうか。</a:t>
            </a:r>
          </a:p>
          <a:p>
            <a:pPr marL="228600" indent="-228600" eaLnBrk="1" hangingPunct="1"/>
            <a:r>
              <a:rPr lang="ja-JP" altLang="en-US">
                <a:solidFill>
                  <a:schemeClr val="bg1"/>
                </a:solidFill>
              </a:rPr>
              <a:t>今回はこの二つのテーマについてお話します。</a:t>
            </a:r>
          </a:p>
          <a:p>
            <a:pPr marL="228600" indent="-228600" eaLnBrk="1" hangingPunct="1">
              <a:lnSpc>
                <a:spcPct val="120000"/>
              </a:lnSpc>
              <a:spcBef>
                <a:spcPct val="0"/>
              </a:spcBef>
            </a:pPr>
            <a:endParaRPr lang="ja-JP" altLang="en-US"/>
          </a:p>
          <a:p>
            <a:pPr marL="228600" indent="-228600" eaLnBrk="1" hangingPunct="1">
              <a:lnSpc>
                <a:spcPct val="110000"/>
              </a:lnSpc>
            </a:pPr>
            <a:endParaRPr lang="en-US" altLang="ja-JP">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825889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BBEBAF6-A4E3-49B3-A131-0D7483692607}" type="slidenum">
              <a:rPr lang="en-US" altLang="ja-JP" smtClean="0"/>
              <a:pPr/>
              <a:t>38</a:t>
            </a:fld>
            <a:endParaRPr lang="en-US" altLang="ja-JP"/>
          </a:p>
        </p:txBody>
      </p:sp>
      <p:sp>
        <p:nvSpPr>
          <p:cNvPr id="115715" name="Rectangle 2"/>
          <p:cNvSpPr>
            <a:spLocks noGrp="1" noRot="1" noChangeAspect="1" noChangeArrowheads="1" noTextEdit="1"/>
          </p:cNvSpPr>
          <p:nvPr>
            <p:ph type="sldImg"/>
          </p:nvPr>
        </p:nvSpPr>
        <p:spPr>
          <a:xfrm>
            <a:off x="3659188" y="355600"/>
            <a:ext cx="2921000" cy="1644650"/>
          </a:xfrm>
          <a:ln/>
        </p:spPr>
      </p:sp>
      <p:sp>
        <p:nvSpPr>
          <p:cNvPr id="115716"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a:t>いっぽう科挙の功罪の罪としては、次の二点が挙げられます。</a:t>
            </a:r>
          </a:p>
          <a:p>
            <a:pPr marL="238956" indent="-238956" eaLnBrk="1" hangingPunct="1">
              <a:buFontTx/>
              <a:buAutoNum type="arabicPeriod"/>
            </a:pPr>
            <a:r>
              <a:rPr lang="en-US" altLang="ja-JP"/>
              <a:t>【</a:t>
            </a:r>
            <a:r>
              <a:rPr lang="ja-JP" altLang="en-US"/>
              <a:t>不毛な丸暗記教育</a:t>
            </a:r>
            <a:r>
              <a:rPr lang="en-US" altLang="ja-JP"/>
              <a:t>】</a:t>
            </a:r>
            <a:r>
              <a:rPr lang="ja-JP" altLang="en-US"/>
              <a:t>科挙を受験するためには、４３万字以上ある四書五経の本文を丸暗記し、さらにその数倍ある注釈を読んで、紀元前に書かれた経典の内容を理解しなければなりませんでした。</a:t>
            </a:r>
          </a:p>
          <a:p>
            <a:pPr marL="238956" indent="-238956" eaLnBrk="1" hangingPunct="1">
              <a:buFontTx/>
              <a:buAutoNum type="arabicPeriod"/>
            </a:pPr>
            <a:r>
              <a:rPr lang="en-US" altLang="ja-JP"/>
              <a:t>【</a:t>
            </a:r>
            <a:r>
              <a:rPr lang="ja-JP" altLang="en-US"/>
              <a:t>一極集中</a:t>
            </a:r>
            <a:r>
              <a:rPr lang="en-US" altLang="ja-JP"/>
              <a:t>】</a:t>
            </a:r>
            <a:r>
              <a:rPr lang="ja-JP" altLang="en-US"/>
              <a:t>また、科挙は一度合格しさえすれば、生涯、官吏としての地位が保証されため、受験者が殺到しました。倍率は約</a:t>
            </a:r>
            <a:r>
              <a:rPr lang="en-US" altLang="ja-JP"/>
              <a:t>3000</a:t>
            </a:r>
            <a:r>
              <a:rPr lang="ja-JP" altLang="en-US"/>
              <a:t>倍といわれています。この一箇所への集中、偏在が過度の受験競争（試験地獄）を生み出しました。</a:t>
            </a:r>
          </a:p>
          <a:p>
            <a:pPr marL="238956" indent="-238956" eaLnBrk="1" hangingPunct="1">
              <a:buFontTx/>
              <a:buAutoNum type="arabicPeriod"/>
            </a:pPr>
            <a:r>
              <a:rPr lang="ja-JP" altLang="en-US"/>
              <a:t>こうして、すぐれた人材の多くが不毛な丸暗記学習と、科挙に合格することだけを目的とした過度の受験競争にそのエネルギーを費やした結果、中国では近代化に必要な科学技術や軍事力の発達が西欧諸国に比べて大幅に遅れてしまったのです。</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440BAE9-1EA6-4E26-94E5-0581E706F345}" type="slidenum">
              <a:rPr lang="en-US" altLang="ja-JP" smtClean="0"/>
              <a:pPr/>
              <a:t>39</a:t>
            </a:fld>
            <a:endParaRPr lang="en-US" altLang="ja-JP"/>
          </a:p>
        </p:txBody>
      </p:sp>
      <p:sp>
        <p:nvSpPr>
          <p:cNvPr id="91139" name="Rectangle 2"/>
          <p:cNvSpPr>
            <a:spLocks noGrp="1" noRot="1" noChangeAspect="1" noChangeArrowheads="1" noTextEdit="1"/>
          </p:cNvSpPr>
          <p:nvPr>
            <p:ph type="sldImg"/>
          </p:nvPr>
        </p:nvSpPr>
        <p:spPr>
          <a:xfrm>
            <a:off x="4035425" y="395288"/>
            <a:ext cx="2033588" cy="1144587"/>
          </a:xfrm>
          <a:ln/>
        </p:spPr>
      </p:sp>
      <p:sp>
        <p:nvSpPr>
          <p:cNvPr id="91140" name="Rectangle 3"/>
          <p:cNvSpPr>
            <a:spLocks noGrp="1" noChangeArrowheads="1"/>
          </p:cNvSpPr>
          <p:nvPr>
            <p:ph type="body" idx="1"/>
          </p:nvPr>
        </p:nvSpPr>
        <p:spPr>
          <a:xfrm>
            <a:off x="1023462" y="1709628"/>
            <a:ext cx="8187690" cy="4975885"/>
          </a:xfrm>
          <a:noFill/>
          <a:ln/>
        </p:spPr>
        <p:txBody>
          <a:bodyPr/>
          <a:lstStyle/>
          <a:p>
            <a:pPr marL="278782" indent="-278782" eaLnBrk="1" hangingPunct="1">
              <a:buFontTx/>
              <a:buAutoNum type="arabicPeriod"/>
            </a:pPr>
            <a:r>
              <a:rPr lang="ja-JP" altLang="en-US" sz="1200" dirty="0"/>
              <a:t>中国では、魏晋南北朝時代から唐代にかけて、門閥貴族が政治の実権を握っていました。</a:t>
            </a:r>
          </a:p>
          <a:p>
            <a:pPr marL="278782" indent="-278782" eaLnBrk="1" hangingPunct="1">
              <a:buFontTx/>
              <a:buAutoNum type="arabicPeriod"/>
            </a:pPr>
            <a:r>
              <a:rPr lang="en-US" altLang="ja-JP" sz="1200" dirty="0"/>
              <a:t>【</a:t>
            </a:r>
            <a:r>
              <a:rPr lang="ja-JP" altLang="en-US" sz="1200" dirty="0"/>
              <a:t>武人支配の時代</a:t>
            </a:r>
            <a:r>
              <a:rPr lang="en-US" altLang="ja-JP" sz="1200" dirty="0"/>
              <a:t>】</a:t>
            </a:r>
            <a:r>
              <a:rPr lang="ja-JP" altLang="en-US" sz="1200" dirty="0"/>
              <a:t>しかし、唐末から五代十国時代にかけての武人支配の下で、門閥貴族の勢力は一掃されていきます。</a:t>
            </a:r>
          </a:p>
          <a:p>
            <a:pPr marL="278782" indent="-278782" eaLnBrk="1" hangingPunct="1">
              <a:buFontTx/>
              <a:buAutoNum type="arabicPeriod"/>
            </a:pPr>
            <a:r>
              <a:rPr lang="en-US" altLang="ja-JP" sz="1200" dirty="0"/>
              <a:t>【</a:t>
            </a:r>
            <a:r>
              <a:rPr lang="ja-JP" altLang="en-US" sz="1200" dirty="0"/>
              <a:t>文人官僚の時代</a:t>
            </a:r>
            <a:r>
              <a:rPr lang="en-US" altLang="ja-JP" sz="1200" dirty="0"/>
              <a:t>】</a:t>
            </a:r>
            <a:r>
              <a:rPr lang="ja-JP" altLang="en-US" sz="1200" dirty="0"/>
              <a:t>五代十国の分裂の時代に終止符を打った宋は、皇帝の君主独裁体制を確立し、政治の実務を科挙と呼ばれる官吏登用試験に合格した文人官僚たちに任せるようになります。</a:t>
            </a:r>
          </a:p>
          <a:p>
            <a:pPr marL="278782" indent="-278782" eaLnBrk="1" hangingPunct="1"/>
            <a:endParaRPr lang="en-US" altLang="ja-JP" dirty="0"/>
          </a:p>
        </p:txBody>
      </p:sp>
    </p:spTree>
    <p:extLst>
      <p:ext uri="{BB962C8B-B14F-4D97-AF65-F5344CB8AC3E}">
        <p14:creationId xmlns:p14="http://schemas.microsoft.com/office/powerpoint/2010/main" val="3493733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4</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28600" indent="-228600" eaLnBrk="1" hangingPunct="1"/>
            <a:r>
              <a:rPr lang="ja-JP" altLang="en-US">
                <a:solidFill>
                  <a:schemeClr val="bg1"/>
                </a:solidFill>
              </a:rPr>
              <a:t>漢代、中国のメディア史の上で画期的な事件が起こります。紙の誕生です。</a:t>
            </a:r>
          </a:p>
          <a:p>
            <a:pPr marL="228600" indent="-228600" eaLnBrk="1" hangingPunct="1"/>
            <a:r>
              <a:rPr lang="ja-JP" altLang="en-US">
                <a:solidFill>
                  <a:schemeClr val="bg1"/>
                </a:solidFill>
              </a:rPr>
              <a:t>紙の誕生は俗文学の歴史にも大きな影響を及ぼします。紙という安価な書写材料の誕生により、それまで記録されることのなかった長編の民間文学作品が、後世に伝えられるようになったのです。</a:t>
            </a:r>
          </a:p>
          <a:p>
            <a:pPr marL="228600" indent="-228600" eaLnBrk="1" hangingPunct="1"/>
            <a:r>
              <a:rPr lang="ja-JP" altLang="en-US">
                <a:solidFill>
                  <a:schemeClr val="bg1"/>
                </a:solidFill>
              </a:rPr>
              <a:t>それでは、紙はいつごろ誕生し、また、どのようにして世界中に伝播していったのでしょうか。</a:t>
            </a:r>
          </a:p>
          <a:p>
            <a:pPr marL="228600" indent="-228600" eaLnBrk="1" hangingPunct="1"/>
            <a:r>
              <a:rPr lang="ja-JP" altLang="en-US">
                <a:solidFill>
                  <a:schemeClr val="bg1"/>
                </a:solidFill>
              </a:rPr>
              <a:t>後漢の末に起こった実話を題材に、その後</a:t>
            </a:r>
            <a:r>
              <a:rPr lang="en-US" altLang="ja-JP">
                <a:solidFill>
                  <a:schemeClr val="bg1"/>
                </a:solidFill>
              </a:rPr>
              <a:t>300</a:t>
            </a:r>
            <a:r>
              <a:rPr lang="ja-JP" altLang="en-US">
                <a:solidFill>
                  <a:schemeClr val="bg1"/>
                </a:solidFill>
              </a:rPr>
              <a:t>年あまりにわたって歌い継がれたという民間の長編叙事詩・焦仲卿の妻とは、どのような作品なのでしょうか。</a:t>
            </a:r>
          </a:p>
          <a:p>
            <a:pPr marL="228600" indent="-228600" eaLnBrk="1" hangingPunct="1"/>
            <a:r>
              <a:rPr lang="ja-JP" altLang="en-US">
                <a:solidFill>
                  <a:schemeClr val="bg1"/>
                </a:solidFill>
              </a:rPr>
              <a:t>今回はこの二つのテーマについてお話します。</a:t>
            </a:r>
          </a:p>
          <a:p>
            <a:pPr marL="228600" indent="-228600" eaLnBrk="1" hangingPunct="1">
              <a:lnSpc>
                <a:spcPct val="120000"/>
              </a:lnSpc>
              <a:spcBef>
                <a:spcPct val="0"/>
              </a:spcBef>
            </a:pPr>
            <a:endParaRPr lang="ja-JP" altLang="en-US"/>
          </a:p>
          <a:p>
            <a:pPr marL="228600" indent="-228600" eaLnBrk="1" hangingPunct="1">
              <a:lnSpc>
                <a:spcPct val="110000"/>
              </a:lnSpc>
            </a:pPr>
            <a:endParaRPr lang="en-US" altLang="ja-JP">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3618637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40</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41</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42</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43</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dirty="0"/>
              <a:t>儒林外史</a:t>
            </a:r>
          </a:p>
          <a:p>
            <a:pPr marL="238956" indent="-238956" eaLnBrk="1" hangingPunct="1"/>
            <a:r>
              <a:rPr lang="ja-JP" altLang="en-US" sz="1000" dirty="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dirty="0"/>
              <a:t>　「おまえは范信というのか。年はいくつだ。試験は何度目になるのか。」</a:t>
            </a:r>
          </a:p>
          <a:p>
            <a:pPr marL="238956" indent="-238956" eaLnBrk="1" hangingPunct="1"/>
            <a:r>
              <a:rPr lang="ja-JP" altLang="en-US" sz="1000" dirty="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dirty="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dirty="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dirty="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dirty="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dirty="0"/>
              <a:t>　「みんな人様の大事なもの、壊さぬように気をつけておくれよ」</a:t>
            </a:r>
          </a:p>
          <a:p>
            <a:pPr marL="238956" indent="-238956" eaLnBrk="1" hangingPunct="1"/>
            <a:r>
              <a:rPr lang="ja-JP" altLang="en-US" sz="1000" dirty="0"/>
              <a:t>というと、下女が、</a:t>
            </a:r>
          </a:p>
          <a:p>
            <a:pPr marL="238956" indent="-238956" eaLnBrk="1" hangingPunct="1"/>
            <a:r>
              <a:rPr lang="ja-JP" altLang="en-US" sz="1000" dirty="0"/>
              <a:t>　「人様のものではありません。みんなお宅のものでございます」</a:t>
            </a:r>
          </a:p>
          <a:p>
            <a:pPr marL="238956" indent="-238956" eaLnBrk="1" hangingPunct="1"/>
            <a:r>
              <a:rPr lang="ja-JP" altLang="en-US" sz="1000" dirty="0"/>
              <a:t>　「こんな立派なものがうちにあるわけないじゃないか」</a:t>
            </a:r>
          </a:p>
          <a:p>
            <a:pPr marL="238956" indent="-238956" eaLnBrk="1" hangingPunct="1"/>
            <a:r>
              <a:rPr lang="ja-JP" altLang="en-US" sz="1000" dirty="0"/>
              <a:t>　「いいえ、この家だって、私たちだって、みんなお宅のものでございます」</a:t>
            </a:r>
          </a:p>
          <a:p>
            <a:pPr marL="238956" indent="-238956" eaLnBrk="1" hangingPunct="1"/>
            <a:r>
              <a:rPr lang="ja-JP" altLang="en-US" sz="1000" dirty="0"/>
              <a:t>　これを聞いて母親は、目を回してその場に倒れ、そのまま死んでしまった。</a:t>
            </a:r>
          </a:p>
          <a:p>
            <a:pPr marL="238956" indent="-238956" eaLnBrk="1" hangingPunct="1">
              <a:buFontTx/>
              <a:buAutoNum type="arabicPeriod"/>
            </a:pPr>
            <a:endParaRPr lang="en-US" altLang="ja-JP" sz="1000" dirty="0"/>
          </a:p>
        </p:txBody>
      </p:sp>
    </p:spTree>
    <p:extLst>
      <p:ext uri="{BB962C8B-B14F-4D97-AF65-F5344CB8AC3E}">
        <p14:creationId xmlns:p14="http://schemas.microsoft.com/office/powerpoint/2010/main" val="3596128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44</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45</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extLst>
      <p:ext uri="{BB962C8B-B14F-4D97-AF65-F5344CB8AC3E}">
        <p14:creationId xmlns:p14="http://schemas.microsoft.com/office/powerpoint/2010/main" val="2518792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46</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en-US" altLang="ja-JP" sz="1000" dirty="0">
                <a:hlinkClick r:id="rId3"/>
              </a:rPr>
              <a:t>http://www.ptfish.com/thread-1820085-1-1.html</a:t>
            </a:r>
            <a:endParaRPr lang="en-US" altLang="ja-JP" sz="1000" dirty="0"/>
          </a:p>
        </p:txBody>
      </p:sp>
    </p:spTree>
    <p:extLst>
      <p:ext uri="{BB962C8B-B14F-4D97-AF65-F5344CB8AC3E}">
        <p14:creationId xmlns:p14="http://schemas.microsoft.com/office/powerpoint/2010/main" val="40795219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47</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0" indent="0" eaLnBrk="1" hangingPunct="1">
              <a:buFontTx/>
              <a:buNone/>
            </a:pPr>
            <a:r>
              <a:rPr lang="en-US" altLang="ja-JP" sz="1000" dirty="0">
                <a:hlinkClick r:id="rId3"/>
              </a:rPr>
              <a:t>http://www.ptfish.com/thread-1820085-1-1.html</a:t>
            </a:r>
            <a:endParaRPr lang="en-US" altLang="ja-JP" sz="10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48</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dirty="0"/>
              <a:t>儒林外史</a:t>
            </a:r>
          </a:p>
          <a:p>
            <a:pPr marL="238956" indent="-238956" eaLnBrk="1" hangingPunct="1"/>
            <a:r>
              <a:rPr lang="ja-JP" altLang="en-US" sz="1000" dirty="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dirty="0"/>
              <a:t>　「おまえは范信というのか。年はいくつだ。試験は何度目になるのか。」</a:t>
            </a:r>
          </a:p>
          <a:p>
            <a:pPr marL="238956" indent="-238956" eaLnBrk="1" hangingPunct="1"/>
            <a:r>
              <a:rPr lang="ja-JP" altLang="en-US" sz="1000" dirty="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dirty="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dirty="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dirty="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dirty="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dirty="0"/>
              <a:t>　「みんな人様の大事なもの、壊さぬように気をつけておくれよ」</a:t>
            </a:r>
          </a:p>
          <a:p>
            <a:pPr marL="238956" indent="-238956" eaLnBrk="1" hangingPunct="1"/>
            <a:r>
              <a:rPr lang="ja-JP" altLang="en-US" sz="1000" dirty="0"/>
              <a:t>というと、下女が、</a:t>
            </a:r>
          </a:p>
          <a:p>
            <a:pPr marL="238956" indent="-238956" eaLnBrk="1" hangingPunct="1"/>
            <a:r>
              <a:rPr lang="ja-JP" altLang="en-US" sz="1000" dirty="0"/>
              <a:t>　「人様のものではありません。みんなお宅のものでございます」</a:t>
            </a:r>
          </a:p>
          <a:p>
            <a:pPr marL="238956" indent="-238956" eaLnBrk="1" hangingPunct="1"/>
            <a:r>
              <a:rPr lang="ja-JP" altLang="en-US" sz="1000" dirty="0"/>
              <a:t>　「こんな立派なものがうちにあるわけないじゃないか」</a:t>
            </a:r>
          </a:p>
          <a:p>
            <a:pPr marL="238956" indent="-238956" eaLnBrk="1" hangingPunct="1"/>
            <a:r>
              <a:rPr lang="ja-JP" altLang="en-US" sz="1000" dirty="0"/>
              <a:t>　「いいえ、この家だって、私たちだって、みんなお宅のものでございます」</a:t>
            </a:r>
          </a:p>
          <a:p>
            <a:pPr marL="238956" indent="-238956" eaLnBrk="1" hangingPunct="1"/>
            <a:r>
              <a:rPr lang="ja-JP" altLang="en-US" sz="1000" dirty="0"/>
              <a:t>　これを聞いて母親は、目を回してその場に倒れ、そのまま死んでしまった。</a:t>
            </a:r>
          </a:p>
          <a:p>
            <a:pPr marL="238956" indent="-238956" eaLnBrk="1" hangingPunct="1">
              <a:buFontTx/>
              <a:buAutoNum type="arabicPeriod"/>
            </a:pPr>
            <a:endParaRPr lang="en-US" altLang="ja-JP" sz="10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ED9A0F7-01B8-4F65-9F4F-4B8533541D57}" type="slidenum">
              <a:rPr lang="en-US" altLang="ja-JP" smtClean="0"/>
              <a:pPr/>
              <a:t>49</a:t>
            </a:fld>
            <a:endParaRPr lang="en-US" altLang="ja-JP"/>
          </a:p>
        </p:txBody>
      </p:sp>
      <p:sp>
        <p:nvSpPr>
          <p:cNvPr id="98307" name="Rectangle 2"/>
          <p:cNvSpPr>
            <a:spLocks noGrp="1" noRot="1" noChangeAspect="1" noChangeArrowheads="1" noTextEdit="1"/>
          </p:cNvSpPr>
          <p:nvPr>
            <p:ph type="sldImg"/>
          </p:nvPr>
        </p:nvSpPr>
        <p:spPr>
          <a:xfrm>
            <a:off x="3659188" y="355600"/>
            <a:ext cx="2921000" cy="1644650"/>
          </a:xfrm>
          <a:ln/>
        </p:spPr>
      </p:sp>
      <p:sp>
        <p:nvSpPr>
          <p:cNvPr id="98308" name="Rectangle 3"/>
          <p:cNvSpPr>
            <a:spLocks noGrp="1" noChangeArrowheads="1"/>
          </p:cNvSpPr>
          <p:nvPr>
            <p:ph type="body" idx="1"/>
          </p:nvPr>
        </p:nvSpPr>
        <p:spPr>
          <a:noFill/>
          <a:ln/>
        </p:spPr>
        <p:txBody>
          <a:bodyPr/>
          <a:lstStyle/>
          <a:p>
            <a:pPr marL="238956" indent="-238956" eaLnBrk="1" hangingPunct="1">
              <a:buFontTx/>
              <a:buAutoNum type="arabicPeriod"/>
            </a:pPr>
            <a:r>
              <a:rPr lang="ja-JP" altLang="en-US" sz="1500"/>
              <a:t>科挙とはどのような制度だったのでしょうか。</a:t>
            </a:r>
          </a:p>
          <a:p>
            <a:pPr marL="238956" indent="-238956" eaLnBrk="1" hangingPunct="1"/>
            <a:endParaRPr lang="en-US" altLang="ja-JP" sz="15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8AEF2BD-0374-4C93-9A83-5E4CD030FB16}" type="slidenum">
              <a:rPr lang="en-US" altLang="ja-JP" smtClean="0"/>
              <a:pPr/>
              <a:t>5</a:t>
            </a:fld>
            <a:endParaRPr lang="en-US" altLang="ja-JP"/>
          </a:p>
        </p:txBody>
      </p:sp>
      <p:sp>
        <p:nvSpPr>
          <p:cNvPr id="92163" name="Rectangle 2"/>
          <p:cNvSpPr>
            <a:spLocks noGrp="1" noRot="1" noChangeAspect="1" noChangeArrowheads="1" noTextEdit="1"/>
          </p:cNvSpPr>
          <p:nvPr>
            <p:ph type="sldImg"/>
          </p:nvPr>
        </p:nvSpPr>
        <p:spPr>
          <a:xfrm>
            <a:off x="3384550" y="355600"/>
            <a:ext cx="3465513" cy="1951038"/>
          </a:xfrm>
          <a:ln/>
        </p:spPr>
      </p:sp>
      <p:sp>
        <p:nvSpPr>
          <p:cNvPr id="92164" name="Rectangle 3"/>
          <p:cNvSpPr>
            <a:spLocks noGrp="1" noChangeArrowheads="1"/>
          </p:cNvSpPr>
          <p:nvPr>
            <p:ph type="body" idx="1"/>
          </p:nvPr>
        </p:nvSpPr>
        <p:spPr>
          <a:xfrm>
            <a:off x="1023462" y="2425933"/>
            <a:ext cx="8187690" cy="4259579"/>
          </a:xfrm>
          <a:noFill/>
          <a:ln/>
        </p:spPr>
        <p:txBody>
          <a:bodyPr/>
          <a:lstStyle/>
          <a:p>
            <a:pPr marL="238956" indent="-238956" eaLnBrk="1" hangingPunct="1">
              <a:lnSpc>
                <a:spcPct val="110000"/>
              </a:lnSpc>
            </a:pPr>
            <a:endParaRPr lang="ja-JP" altLang="ja-JP" dirty="0">
              <a:ea typeface="ＤＦ華康ゴシック体U_W5" pitchFamily="50" charset="-128"/>
              <a:cs typeface="ＤＦ華康ゴシック体U_W5" pitchFamily="50"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50</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51</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52</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a:t>儒林外史</a:t>
            </a:r>
          </a:p>
          <a:p>
            <a:pPr marL="238956" indent="-238956" eaLnBrk="1" hangingPunct="1"/>
            <a:r>
              <a:rPr lang="ja-JP" altLang="en-US" sz="100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a:t>　「おまえは范信というのか。年はいくつだ。試験は何度目になるのか。」</a:t>
            </a:r>
          </a:p>
          <a:p>
            <a:pPr marL="238956" indent="-238956" eaLnBrk="1" hangingPunct="1"/>
            <a:r>
              <a:rPr lang="ja-JP" altLang="en-US" sz="100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a:t>　「みんな人様の大事なもの、壊さぬように気をつけておくれよ」</a:t>
            </a:r>
          </a:p>
          <a:p>
            <a:pPr marL="238956" indent="-238956" eaLnBrk="1" hangingPunct="1"/>
            <a:r>
              <a:rPr lang="ja-JP" altLang="en-US" sz="1000"/>
              <a:t>というと、下女が、</a:t>
            </a:r>
          </a:p>
          <a:p>
            <a:pPr marL="238956" indent="-238956" eaLnBrk="1" hangingPunct="1"/>
            <a:r>
              <a:rPr lang="ja-JP" altLang="en-US" sz="1000"/>
              <a:t>　「人様のものではありません。みんなお宅のものでございます」</a:t>
            </a:r>
          </a:p>
          <a:p>
            <a:pPr marL="238956" indent="-238956" eaLnBrk="1" hangingPunct="1"/>
            <a:r>
              <a:rPr lang="ja-JP" altLang="en-US" sz="1000"/>
              <a:t>　「こんな立派なものがうちにあるわけないじゃないか」</a:t>
            </a:r>
          </a:p>
          <a:p>
            <a:pPr marL="238956" indent="-238956" eaLnBrk="1" hangingPunct="1"/>
            <a:r>
              <a:rPr lang="ja-JP" altLang="en-US" sz="1000"/>
              <a:t>　「いいえ、この家だって、私たちだって、みんなお宅のものでございます」</a:t>
            </a:r>
          </a:p>
          <a:p>
            <a:pPr marL="238956" indent="-238956" eaLnBrk="1" hangingPunct="1"/>
            <a:r>
              <a:rPr lang="ja-JP" altLang="en-US" sz="1000"/>
              <a:t>　これを聞いて母親は、目を回してその場に倒れ、そのまま死んでしまった。</a:t>
            </a:r>
          </a:p>
          <a:p>
            <a:pPr marL="238956" indent="-238956" eaLnBrk="1" hangingPunct="1">
              <a:buFontTx/>
              <a:buAutoNum type="arabicPeriod"/>
            </a:pPr>
            <a:endParaRPr lang="en-US" altLang="ja-JP" sz="10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53</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buFontTx/>
              <a:buAutoNum type="arabicPeriod"/>
            </a:pPr>
            <a:endParaRPr lang="en-US" altLang="ja-JP" sz="10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54</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buFontTx/>
              <a:buAutoNum type="arabicPeriod"/>
            </a:pPr>
            <a:endParaRPr lang="en-US" altLang="ja-JP" sz="10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55</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dirty="0"/>
              <a:t>儒林外史</a:t>
            </a:r>
          </a:p>
          <a:p>
            <a:pPr marL="238956" indent="-238956" eaLnBrk="1" hangingPunct="1"/>
            <a:r>
              <a:rPr lang="ja-JP" altLang="en-US" sz="1000" dirty="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dirty="0"/>
              <a:t>　「おまえは范信というのか。年はいくつだ。試験は何度目になるのか。」</a:t>
            </a:r>
          </a:p>
          <a:p>
            <a:pPr marL="238956" indent="-238956" eaLnBrk="1" hangingPunct="1"/>
            <a:r>
              <a:rPr lang="ja-JP" altLang="en-US" sz="1000" dirty="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dirty="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dirty="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dirty="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dirty="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dirty="0"/>
              <a:t>　「みんな人様の大事なもの、壊さぬように気をつけておくれよ」</a:t>
            </a:r>
          </a:p>
          <a:p>
            <a:pPr marL="238956" indent="-238956" eaLnBrk="1" hangingPunct="1"/>
            <a:r>
              <a:rPr lang="ja-JP" altLang="en-US" sz="1000" dirty="0"/>
              <a:t>というと、下女が、</a:t>
            </a:r>
          </a:p>
          <a:p>
            <a:pPr marL="238956" indent="-238956" eaLnBrk="1" hangingPunct="1"/>
            <a:r>
              <a:rPr lang="ja-JP" altLang="en-US" sz="1000" dirty="0"/>
              <a:t>　「人様のものではありません。みんなお宅のものでございます」</a:t>
            </a:r>
          </a:p>
          <a:p>
            <a:pPr marL="238956" indent="-238956" eaLnBrk="1" hangingPunct="1"/>
            <a:r>
              <a:rPr lang="ja-JP" altLang="en-US" sz="1000" dirty="0"/>
              <a:t>　「こんな立派なものがうちにあるわけないじゃないか」</a:t>
            </a:r>
          </a:p>
          <a:p>
            <a:pPr marL="238956" indent="-238956" eaLnBrk="1" hangingPunct="1"/>
            <a:r>
              <a:rPr lang="ja-JP" altLang="en-US" sz="1000" dirty="0"/>
              <a:t>　「いいえ、この家だって、私たちだって、みんなお宅のものでございます」</a:t>
            </a:r>
          </a:p>
          <a:p>
            <a:pPr marL="238956" indent="-238956" eaLnBrk="1" hangingPunct="1"/>
            <a:r>
              <a:rPr lang="ja-JP" altLang="en-US" sz="1000" dirty="0"/>
              <a:t>　これを聞いて母親は、目を回してその場に倒れ、そのまま死んでしまった。</a:t>
            </a:r>
          </a:p>
          <a:p>
            <a:pPr marL="238956" indent="-238956" eaLnBrk="1" hangingPunct="1">
              <a:buFontTx/>
              <a:buAutoNum type="arabicPeriod"/>
            </a:pPr>
            <a:endParaRPr lang="en-US" altLang="ja-JP" sz="10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56</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dirty="0"/>
              <a:t>儒林外史</a:t>
            </a:r>
          </a:p>
          <a:p>
            <a:pPr marL="238956" indent="-238956" eaLnBrk="1" hangingPunct="1"/>
            <a:r>
              <a:rPr lang="ja-JP" altLang="en-US" sz="1000" dirty="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dirty="0"/>
              <a:t>　「おまえは范信というのか。年はいくつだ。試験は何度目になるのか。」</a:t>
            </a:r>
          </a:p>
          <a:p>
            <a:pPr marL="238956" indent="-238956" eaLnBrk="1" hangingPunct="1"/>
            <a:r>
              <a:rPr lang="ja-JP" altLang="en-US" sz="1000" dirty="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dirty="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dirty="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dirty="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dirty="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dirty="0"/>
              <a:t>　「みんな人様の大事なもの、壊さぬように気をつけておくれよ」</a:t>
            </a:r>
          </a:p>
          <a:p>
            <a:pPr marL="238956" indent="-238956" eaLnBrk="1" hangingPunct="1"/>
            <a:r>
              <a:rPr lang="ja-JP" altLang="en-US" sz="1000" dirty="0"/>
              <a:t>というと、下女が、</a:t>
            </a:r>
          </a:p>
          <a:p>
            <a:pPr marL="238956" indent="-238956" eaLnBrk="1" hangingPunct="1"/>
            <a:r>
              <a:rPr lang="ja-JP" altLang="en-US" sz="1000" dirty="0"/>
              <a:t>　「人様のものではありません。みんなお宅のものでございます」</a:t>
            </a:r>
          </a:p>
          <a:p>
            <a:pPr marL="238956" indent="-238956" eaLnBrk="1" hangingPunct="1"/>
            <a:r>
              <a:rPr lang="ja-JP" altLang="en-US" sz="1000" dirty="0"/>
              <a:t>　「こんな立派なものがうちにあるわけないじゃないか」</a:t>
            </a:r>
          </a:p>
          <a:p>
            <a:pPr marL="238956" indent="-238956" eaLnBrk="1" hangingPunct="1"/>
            <a:r>
              <a:rPr lang="ja-JP" altLang="en-US" sz="1000" dirty="0"/>
              <a:t>　「いいえ、この家だって、私たちだって、みんなお宅のものでございます」</a:t>
            </a:r>
          </a:p>
          <a:p>
            <a:pPr marL="238956" indent="-238956" eaLnBrk="1" hangingPunct="1"/>
            <a:r>
              <a:rPr lang="ja-JP" altLang="en-US" sz="1000" dirty="0"/>
              <a:t>　これを聞いて母親は、目を回してその場に倒れ、そのまま死んでしまった。</a:t>
            </a:r>
          </a:p>
          <a:p>
            <a:pPr marL="238956" indent="-238956" eaLnBrk="1" hangingPunct="1">
              <a:buFontTx/>
              <a:buAutoNum type="arabicPeriod"/>
            </a:pPr>
            <a:endParaRPr lang="en-US" altLang="ja-JP" sz="10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AC79FB0-B0D6-410E-9D2E-7586A07FDF7F}" type="slidenum">
              <a:rPr lang="en-US" altLang="ja-JP" smtClean="0"/>
              <a:pPr/>
              <a:t>57</a:t>
            </a:fld>
            <a:endParaRPr lang="en-US" altLang="ja-JP"/>
          </a:p>
        </p:txBody>
      </p:sp>
      <p:sp>
        <p:nvSpPr>
          <p:cNvPr id="119811" name="Rectangle 2"/>
          <p:cNvSpPr>
            <a:spLocks noGrp="1" noRot="1" noChangeAspect="1" noChangeArrowheads="1" noTextEdit="1"/>
          </p:cNvSpPr>
          <p:nvPr>
            <p:ph type="sldImg"/>
          </p:nvPr>
        </p:nvSpPr>
        <p:spPr>
          <a:xfrm>
            <a:off x="3659188" y="355600"/>
            <a:ext cx="2921000" cy="1644650"/>
          </a:xfrm>
          <a:ln/>
        </p:spPr>
      </p:sp>
      <p:sp>
        <p:nvSpPr>
          <p:cNvPr id="119812" name="Rectangle 3"/>
          <p:cNvSpPr>
            <a:spLocks noGrp="1" noChangeArrowheads="1"/>
          </p:cNvSpPr>
          <p:nvPr>
            <p:ph type="body" idx="1"/>
          </p:nvPr>
        </p:nvSpPr>
        <p:spPr>
          <a:noFill/>
          <a:ln/>
        </p:spPr>
        <p:txBody>
          <a:bodyPr/>
          <a:lstStyle/>
          <a:p>
            <a:pPr marL="238956" indent="-238956" eaLnBrk="1" hangingPunct="1"/>
            <a:r>
              <a:rPr lang="ja-JP" altLang="en-US" sz="1000" dirty="0"/>
              <a:t>儒林外史</a:t>
            </a:r>
          </a:p>
          <a:p>
            <a:pPr marL="238956" indent="-238956" eaLnBrk="1" hangingPunct="1"/>
            <a:r>
              <a:rPr lang="ja-JP" altLang="en-US" sz="1000" dirty="0"/>
              <a:t>　ある年の広東での院試（科挙の予備試験）でのこと、受験者の中にボロボロの衣服をまとい、痩せて顔色の悪い男がいた。試験官は、悲惨だったおのれの受験時代を思い出して、いたく同情した。彼が答案を提出したとき、試験官は聞いた。</a:t>
            </a:r>
          </a:p>
          <a:p>
            <a:pPr marL="238956" indent="-238956" eaLnBrk="1" hangingPunct="1"/>
            <a:r>
              <a:rPr lang="ja-JP" altLang="en-US" sz="1000" dirty="0"/>
              <a:t>　「おまえは范信というのか。年はいくつだ。試験は何度目になるのか。」</a:t>
            </a:r>
          </a:p>
          <a:p>
            <a:pPr marL="238956" indent="-238956" eaLnBrk="1" hangingPunct="1"/>
            <a:r>
              <a:rPr lang="ja-JP" altLang="en-US" sz="1000" dirty="0"/>
              <a:t>　「受験届けには三十歳と書いておきましたが、実は五十四歳でございます。初めて試験を受けたのは二十歳のときでした。これで二十数回になります。」</a:t>
            </a:r>
          </a:p>
          <a:p>
            <a:pPr marL="238956" indent="-238956" eaLnBrk="1" hangingPunct="1"/>
            <a:r>
              <a:rPr lang="ja-JP" altLang="en-US" sz="1000" dirty="0"/>
              <a:t>　試験官は、その答案にていねいに目を通した。どうも感心しない。これではとてもだめだとほうり出した。だが、つづいて答案を出すものもいないので、ひまつぶしにもう一度、なんとか救えるところはないものかと思いながら読み返した。すると、かなりいい出来のように思われた。さらにもう一度読み返すと、こんどは一字一字が珠玉のように思われた。すっかり感心した試験官は、范信を一番で合格させた。</a:t>
            </a:r>
          </a:p>
          <a:p>
            <a:pPr marL="238956" indent="-238956" eaLnBrk="1" hangingPunct="1"/>
            <a:r>
              <a:rPr lang="ja-JP" altLang="en-US" sz="1000" dirty="0"/>
              <a:t>　ついで范信は、いよいよ郷試（本試験）を受けに行くことにしたが、貧乏暮らしで旅費もない。しかし、なんとか工面して受験をすませ、家に帰ってみると、家族は三日の間、何も食わずに腹をすかせたまま。いよいよ発表の日、家では朝飯の米一粒もない。しかたがないので、范信はたった一羽残っていた鶏を抱えて市場に売りにいく。途中、合格の知らせを聞いて家にもどり、合格通知書を見たとたん、うれしさのあまり気を失ってぶっ倒れてしまった。あわてて水をかけると、むくむくと起き上がり、「合格だ、合格だ」とわめきながら外へ飛び出したが、足がもつれてドブの中にころげこむ。全身泥まみれのまま、大声で笑い、手をたたきながら、フラフラと市場の方へ歩いていく。</a:t>
            </a:r>
          </a:p>
          <a:p>
            <a:pPr marL="238956" indent="-238956" eaLnBrk="1" hangingPunct="1"/>
            <a:r>
              <a:rPr lang="ja-JP" altLang="en-US" sz="1000" dirty="0"/>
              <a:t>　合格を聞いて、親戚知人から土地の顔役まで、ぞくぞくとお祝いの品をもってやってくる。酒や米、金はもちろん、田畑や家屋敷まで贈られる。</a:t>
            </a:r>
          </a:p>
          <a:p>
            <a:pPr marL="238956" indent="-238956" eaLnBrk="1" hangingPunct="1"/>
            <a:r>
              <a:rPr lang="ja-JP" altLang="en-US" sz="1000" dirty="0"/>
              <a:t>　二、三ヶ月もすると、范信は下男下女まで置く、いままでとはうってかわった豪勢な暮らしぶり。新しい家に移って、三日続けて盛大な引越しの祝いを行う。その翌日、女房の指図で下女たちが杯や皿、箸などを片付けているところに、范信の母親があらわれ、</a:t>
            </a:r>
          </a:p>
          <a:p>
            <a:pPr marL="238956" indent="-238956" eaLnBrk="1" hangingPunct="1"/>
            <a:r>
              <a:rPr lang="ja-JP" altLang="en-US" sz="1000" dirty="0"/>
              <a:t>　「みんな人様の大事なもの、壊さぬように気をつけておくれよ」</a:t>
            </a:r>
          </a:p>
          <a:p>
            <a:pPr marL="238956" indent="-238956" eaLnBrk="1" hangingPunct="1"/>
            <a:r>
              <a:rPr lang="ja-JP" altLang="en-US" sz="1000" dirty="0"/>
              <a:t>というと、下女が、</a:t>
            </a:r>
          </a:p>
          <a:p>
            <a:pPr marL="238956" indent="-238956" eaLnBrk="1" hangingPunct="1"/>
            <a:r>
              <a:rPr lang="ja-JP" altLang="en-US" sz="1000" dirty="0"/>
              <a:t>　「人様のものではありません。みんなお宅のものでございます」</a:t>
            </a:r>
          </a:p>
          <a:p>
            <a:pPr marL="238956" indent="-238956" eaLnBrk="1" hangingPunct="1"/>
            <a:r>
              <a:rPr lang="ja-JP" altLang="en-US" sz="1000" dirty="0"/>
              <a:t>　「こんな立派なものがうちにあるわけないじゃないか」</a:t>
            </a:r>
          </a:p>
          <a:p>
            <a:pPr marL="238956" indent="-238956" eaLnBrk="1" hangingPunct="1"/>
            <a:r>
              <a:rPr lang="ja-JP" altLang="en-US" sz="1000" dirty="0"/>
              <a:t>　「いいえ、この家だって、私たちだって、みんなお宅のものでございます」</a:t>
            </a:r>
          </a:p>
          <a:p>
            <a:pPr marL="238956" indent="-238956" eaLnBrk="1" hangingPunct="1"/>
            <a:r>
              <a:rPr lang="ja-JP" altLang="en-US" sz="1000" dirty="0"/>
              <a:t>　これを聞いて母親は、目を回してその場に倒れ、そのまま死んでしまった。</a:t>
            </a:r>
          </a:p>
          <a:p>
            <a:pPr marL="238956" indent="-238956" eaLnBrk="1" hangingPunct="1">
              <a:buFontTx/>
              <a:buAutoNum type="arabicPeriod"/>
            </a:pPr>
            <a:endParaRPr lang="en-US" altLang="ja-JP"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6</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28600" indent="-228600" eaLnBrk="1" hangingPunct="1"/>
            <a:r>
              <a:rPr lang="ja-JP" altLang="en-US">
                <a:solidFill>
                  <a:schemeClr val="bg1"/>
                </a:solidFill>
              </a:rPr>
              <a:t>漢代、中国のメディア史の上で画期的な事件が起こります。紙の誕生です。</a:t>
            </a:r>
          </a:p>
          <a:p>
            <a:pPr marL="228600" indent="-228600" eaLnBrk="1" hangingPunct="1"/>
            <a:r>
              <a:rPr lang="ja-JP" altLang="en-US">
                <a:solidFill>
                  <a:schemeClr val="bg1"/>
                </a:solidFill>
              </a:rPr>
              <a:t>紙の誕生は俗文学の歴史にも大きな影響を及ぼします。紙という安価な書写材料の誕生により、それまで記録されることのなかった長編の民間文学作品が、後世に伝えられるようになったのです。</a:t>
            </a:r>
          </a:p>
          <a:p>
            <a:pPr marL="228600" indent="-228600" eaLnBrk="1" hangingPunct="1"/>
            <a:r>
              <a:rPr lang="ja-JP" altLang="en-US">
                <a:solidFill>
                  <a:schemeClr val="bg1"/>
                </a:solidFill>
              </a:rPr>
              <a:t>それでは、紙はいつごろ誕生し、また、どのようにして世界中に伝播していったのでしょうか。</a:t>
            </a:r>
          </a:p>
          <a:p>
            <a:pPr marL="228600" indent="-228600" eaLnBrk="1" hangingPunct="1"/>
            <a:r>
              <a:rPr lang="ja-JP" altLang="en-US">
                <a:solidFill>
                  <a:schemeClr val="bg1"/>
                </a:solidFill>
              </a:rPr>
              <a:t>後漢の末に起こった実話を題材に、その後</a:t>
            </a:r>
            <a:r>
              <a:rPr lang="en-US" altLang="ja-JP">
                <a:solidFill>
                  <a:schemeClr val="bg1"/>
                </a:solidFill>
              </a:rPr>
              <a:t>300</a:t>
            </a:r>
            <a:r>
              <a:rPr lang="ja-JP" altLang="en-US">
                <a:solidFill>
                  <a:schemeClr val="bg1"/>
                </a:solidFill>
              </a:rPr>
              <a:t>年あまりにわたって歌い継がれたという民間の長編叙事詩・焦仲卿の妻とは、どのような作品なのでしょうか。</a:t>
            </a:r>
          </a:p>
          <a:p>
            <a:pPr marL="228600" indent="-228600" eaLnBrk="1" hangingPunct="1"/>
            <a:r>
              <a:rPr lang="ja-JP" altLang="en-US">
                <a:solidFill>
                  <a:schemeClr val="bg1"/>
                </a:solidFill>
              </a:rPr>
              <a:t>今回はこの二つのテーマについてお話します。</a:t>
            </a:r>
          </a:p>
          <a:p>
            <a:pPr marL="228600" indent="-228600" eaLnBrk="1" hangingPunct="1">
              <a:lnSpc>
                <a:spcPct val="120000"/>
              </a:lnSpc>
              <a:spcBef>
                <a:spcPct val="0"/>
              </a:spcBef>
            </a:pPr>
            <a:endParaRPr lang="ja-JP" altLang="en-US"/>
          </a:p>
          <a:p>
            <a:pPr marL="228600" indent="-228600" eaLnBrk="1" hangingPunct="1">
              <a:lnSpc>
                <a:spcPct val="110000"/>
              </a:lnSpc>
            </a:pPr>
            <a:endParaRPr lang="en-US" altLang="ja-JP">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421432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defTabSz="955598"/>
            <a:fld id="{D51D0295-4832-4797-B143-8347A5B17B3F}" type="slidenum">
              <a:rPr lang="en-US" altLang="ja-JP" smtClean="0"/>
              <a:pPr defTabSz="955598"/>
              <a:t>7</a:t>
            </a:fld>
            <a:endParaRPr lang="en-US" altLang="ja-JP"/>
          </a:p>
        </p:txBody>
      </p:sp>
      <p:sp>
        <p:nvSpPr>
          <p:cNvPr id="74755" name="Rectangle 2"/>
          <p:cNvSpPr>
            <a:spLocks noGrp="1" noRot="1" noChangeAspect="1" noChangeArrowheads="1" noTextEdit="1"/>
          </p:cNvSpPr>
          <p:nvPr>
            <p:ph type="sldImg"/>
          </p:nvPr>
        </p:nvSpPr>
        <p:spPr>
          <a:xfrm>
            <a:off x="3927475" y="377825"/>
            <a:ext cx="1949450" cy="1096963"/>
          </a:xfrm>
          <a:ln/>
        </p:spPr>
      </p:sp>
      <p:sp>
        <p:nvSpPr>
          <p:cNvPr id="74756" name="Rectangle 3"/>
          <p:cNvSpPr>
            <a:spLocks noGrp="1" noChangeArrowheads="1"/>
          </p:cNvSpPr>
          <p:nvPr>
            <p:ph type="body" idx="1"/>
          </p:nvPr>
        </p:nvSpPr>
        <p:spPr>
          <a:xfrm>
            <a:off x="992203" y="1637184"/>
            <a:ext cx="7942237" cy="4763699"/>
          </a:xfrm>
          <a:noFill/>
          <a:ln/>
        </p:spPr>
        <p:txBody>
          <a:bodyPr/>
          <a:lstStyle/>
          <a:p>
            <a:pPr marL="257154" indent="-257154" eaLnBrk="1" hangingPunct="1">
              <a:buFontTx/>
              <a:buAutoNum type="arabicPeriod"/>
            </a:pPr>
            <a:r>
              <a:rPr lang="ja-JP" altLang="en-US" dirty="0"/>
              <a:t>それでは、五代十国とはどのような時代だったのでしょうか。</a:t>
            </a:r>
          </a:p>
          <a:p>
            <a:pPr marL="257154" indent="-257154" eaLnBrk="1" hangingPunct="1">
              <a:buFontTx/>
              <a:buAutoNum type="arabicPeriod"/>
            </a:pPr>
            <a:r>
              <a:rPr lang="ja-JP" altLang="en-US" dirty="0"/>
              <a:t>五代十国時代は、武人支配の時代と呼ばれています。</a:t>
            </a:r>
          </a:p>
          <a:p>
            <a:pPr marL="257154" indent="-257154" eaLnBrk="1" hangingPunct="1">
              <a:buFontTx/>
              <a:buAutoNum type="arabicPeriod"/>
            </a:pPr>
            <a:r>
              <a:rPr lang="ja-JP" altLang="en-US" dirty="0"/>
              <a:t>唐末に起こった黄巣の乱（</a:t>
            </a:r>
            <a:r>
              <a:rPr lang="en-US" altLang="ja-JP" dirty="0"/>
              <a:t>875</a:t>
            </a:r>
            <a:r>
              <a:rPr lang="ja-JP" altLang="en-US" dirty="0"/>
              <a:t>～</a:t>
            </a:r>
            <a:r>
              <a:rPr lang="en-US" altLang="ja-JP" dirty="0"/>
              <a:t>884</a:t>
            </a:r>
            <a:r>
              <a:rPr lang="ja-JP" altLang="en-US" dirty="0"/>
              <a:t>）などの争乱の中、武功によって節度使の位を与えられた武人たち（その多くは盗賊や兵士、土豪、異民族の出身でした）は、唐王朝の滅亡後、中原支配をめぐって抗争を繰る返すとともに（五代）、各地に地方政権を打ちたてたのです（十国）。</a:t>
            </a:r>
          </a:p>
          <a:p>
            <a:pPr marL="257154" indent="-257154" eaLnBrk="1" hangingPunct="1">
              <a:buFontTx/>
              <a:buAutoNum type="arabicPeriod"/>
            </a:pPr>
            <a:r>
              <a:rPr lang="ja-JP" altLang="en-US" dirty="0"/>
              <a:t>この武人支配の時代を契機として、中国は大きな変革期を迎えることになります。</a:t>
            </a:r>
          </a:p>
          <a:p>
            <a:pPr marL="257154" indent="-257154" eaLnBrk="1" hangingPunct="1">
              <a:buFontTx/>
              <a:buAutoNum type="arabicPeriod"/>
            </a:pPr>
            <a:r>
              <a:rPr lang="en-US" altLang="ja-JP" dirty="0"/>
              <a:t>【Animation1】</a:t>
            </a:r>
            <a:r>
              <a:rPr lang="ja-JP" altLang="en-US" dirty="0"/>
              <a:t>唐代以前に政治の実権を握っていたのは、門閥貴族と呼ばれる豪族たちでした。</a:t>
            </a:r>
          </a:p>
          <a:p>
            <a:pPr marL="257154" indent="-257154" eaLnBrk="1" hangingPunct="1">
              <a:buFontTx/>
              <a:buAutoNum type="arabicPeriod"/>
            </a:pPr>
            <a:r>
              <a:rPr lang="en-US" altLang="ja-JP" dirty="0"/>
              <a:t>【Animation2】</a:t>
            </a:r>
            <a:r>
              <a:rPr lang="ja-JP" altLang="en-US" dirty="0"/>
              <a:t>しかし、武人支配の下、門閥貴族の勢力は急速に衰退していきます。</a:t>
            </a:r>
          </a:p>
          <a:p>
            <a:pPr marL="257154" indent="-257154" eaLnBrk="1" hangingPunct="1">
              <a:buFontTx/>
              <a:buAutoNum type="arabicPeriod"/>
            </a:pPr>
            <a:r>
              <a:rPr lang="en-US" altLang="ja-JP" dirty="0"/>
              <a:t>【Animation3】</a:t>
            </a:r>
            <a:r>
              <a:rPr lang="ja-JP" altLang="en-US" dirty="0"/>
              <a:t>こうして北宋以降になると、皇帝の独裁体制が確立し、政治の実務は科挙と呼ばれる官吏登用試験に合格した文人官僚たちが担うようになったのです。</a:t>
            </a:r>
          </a:p>
          <a:p>
            <a:pPr marL="257154" indent="-257154" eaLnBrk="1" hangingPunct="1">
              <a:buFontTx/>
              <a:buAutoNum type="arabicPeriod"/>
            </a:pPr>
            <a:r>
              <a:rPr lang="ja-JP" altLang="en-US" dirty="0"/>
              <a:t>貴族政治の時代が終わり、身分や家柄に関係なく、実力さえあれば誰もが政治に参与する機会を与えられる、そうした庶民の時代がやってきたのです。</a:t>
            </a:r>
          </a:p>
          <a:p>
            <a:pPr marL="257154" indent="-257154" eaLnBrk="1" hangingPunct="1">
              <a:buFontTx/>
              <a:buAutoNum type="arabicPeriod"/>
            </a:pPr>
            <a:r>
              <a:rPr lang="ja-JP" altLang="en-US" dirty="0"/>
              <a:t>中国社会に起こったこうした大きな変化を、歴史学の世界では「唐宋変革期」と呼んでいます。</a:t>
            </a:r>
          </a:p>
          <a:p>
            <a:pPr marL="219057" indent="-219057" eaLnBrk="1" hangingPunct="1"/>
            <a:endParaRPr lang="ja-JP" altLang="ja-JP" dirty="0"/>
          </a:p>
        </p:txBody>
      </p:sp>
    </p:spTree>
    <p:extLst>
      <p:ext uri="{BB962C8B-B14F-4D97-AF65-F5344CB8AC3E}">
        <p14:creationId xmlns:p14="http://schemas.microsoft.com/office/powerpoint/2010/main" val="239383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440BAE9-1EA6-4E26-94E5-0581E706F345}" type="slidenum">
              <a:rPr lang="en-US" altLang="ja-JP" smtClean="0"/>
              <a:pPr/>
              <a:t>8</a:t>
            </a:fld>
            <a:endParaRPr lang="en-US" altLang="ja-JP"/>
          </a:p>
        </p:txBody>
      </p:sp>
      <p:sp>
        <p:nvSpPr>
          <p:cNvPr id="91139" name="Rectangle 2"/>
          <p:cNvSpPr>
            <a:spLocks noGrp="1" noRot="1" noChangeAspect="1" noChangeArrowheads="1" noTextEdit="1"/>
          </p:cNvSpPr>
          <p:nvPr>
            <p:ph type="sldImg"/>
          </p:nvPr>
        </p:nvSpPr>
        <p:spPr>
          <a:xfrm>
            <a:off x="4035425" y="395288"/>
            <a:ext cx="2033588" cy="1144587"/>
          </a:xfrm>
          <a:ln/>
        </p:spPr>
      </p:sp>
      <p:sp>
        <p:nvSpPr>
          <p:cNvPr id="91140" name="Rectangle 3"/>
          <p:cNvSpPr>
            <a:spLocks noGrp="1" noChangeArrowheads="1"/>
          </p:cNvSpPr>
          <p:nvPr>
            <p:ph type="body" idx="1"/>
          </p:nvPr>
        </p:nvSpPr>
        <p:spPr>
          <a:xfrm>
            <a:off x="1023462" y="1709628"/>
            <a:ext cx="8187690" cy="4975885"/>
          </a:xfrm>
          <a:noFill/>
          <a:ln/>
        </p:spPr>
        <p:txBody>
          <a:bodyPr/>
          <a:lstStyle/>
          <a:p>
            <a:pPr marL="278782" indent="-278782" eaLnBrk="1" hangingPunct="1">
              <a:buFontTx/>
              <a:buAutoNum type="arabicPeriod"/>
            </a:pPr>
            <a:r>
              <a:rPr lang="ja-JP" altLang="en-US" sz="1200" dirty="0"/>
              <a:t>中国では、魏晋南北朝時代から唐代にかけて、門閥貴族が政治の実権を握っていました。</a:t>
            </a:r>
          </a:p>
          <a:p>
            <a:pPr marL="278782" indent="-278782" eaLnBrk="1" hangingPunct="1">
              <a:buFontTx/>
              <a:buAutoNum type="arabicPeriod"/>
            </a:pPr>
            <a:r>
              <a:rPr lang="en-US" altLang="ja-JP" sz="1200" dirty="0"/>
              <a:t>【</a:t>
            </a:r>
            <a:r>
              <a:rPr lang="ja-JP" altLang="en-US" sz="1200" dirty="0"/>
              <a:t>武人支配の時代</a:t>
            </a:r>
            <a:r>
              <a:rPr lang="en-US" altLang="ja-JP" sz="1200" dirty="0"/>
              <a:t>】</a:t>
            </a:r>
            <a:r>
              <a:rPr lang="ja-JP" altLang="en-US" sz="1200" dirty="0"/>
              <a:t>しかし、唐末から五代十国時代にかけての武人支配の下で、門閥貴族の勢力は一掃されていきます。</a:t>
            </a:r>
          </a:p>
          <a:p>
            <a:pPr marL="278782" indent="-278782" eaLnBrk="1" hangingPunct="1">
              <a:buFontTx/>
              <a:buAutoNum type="arabicPeriod"/>
            </a:pPr>
            <a:r>
              <a:rPr lang="en-US" altLang="ja-JP" sz="1200" dirty="0"/>
              <a:t>【</a:t>
            </a:r>
            <a:r>
              <a:rPr lang="ja-JP" altLang="en-US" sz="1200" dirty="0"/>
              <a:t>文人官僚の時代</a:t>
            </a:r>
            <a:r>
              <a:rPr lang="en-US" altLang="ja-JP" sz="1200" dirty="0"/>
              <a:t>】</a:t>
            </a:r>
            <a:r>
              <a:rPr lang="ja-JP" altLang="en-US" sz="1200" dirty="0"/>
              <a:t>五代十国の分裂の時代に終止符を打った宋は、皇帝の君主独裁体制を確立し、政治の実務を科挙と呼ばれる官吏登用試験に合格した文人官僚たちに任せるようになります。</a:t>
            </a:r>
          </a:p>
          <a:p>
            <a:pPr marL="278782" indent="-278782" eaLnBrk="1" hangingPunct="1"/>
            <a:endParaRPr lang="en-US" altLang="ja-JP"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7B503F2-FC4F-43BC-827C-EABB80A0DED9}" type="slidenum">
              <a:rPr lang="en-US" altLang="ja-JP" smtClean="0"/>
              <a:pPr/>
              <a:t>9</a:t>
            </a:fld>
            <a:endParaRPr lang="en-US" altLang="ja-JP"/>
          </a:p>
        </p:txBody>
      </p:sp>
      <p:sp>
        <p:nvSpPr>
          <p:cNvPr id="114691" name="Rectangle 2"/>
          <p:cNvSpPr>
            <a:spLocks noGrp="1" noRot="1" noChangeAspect="1" noChangeArrowheads="1" noTextEdit="1"/>
          </p:cNvSpPr>
          <p:nvPr>
            <p:ph type="sldImg"/>
          </p:nvPr>
        </p:nvSpPr>
        <p:spPr>
          <a:xfrm>
            <a:off x="3271838" y="376238"/>
            <a:ext cx="3692525" cy="2078037"/>
          </a:xfrm>
          <a:ln/>
        </p:spPr>
      </p:sp>
      <p:sp>
        <p:nvSpPr>
          <p:cNvPr id="114692" name="Rectangle 3"/>
          <p:cNvSpPr>
            <a:spLocks noGrp="1" noChangeArrowheads="1"/>
          </p:cNvSpPr>
          <p:nvPr>
            <p:ph type="body" idx="1"/>
          </p:nvPr>
        </p:nvSpPr>
        <p:spPr>
          <a:xfrm>
            <a:off x="1023462" y="2580089"/>
            <a:ext cx="8187690" cy="4155264"/>
          </a:xfrm>
          <a:noFill/>
          <a:ln/>
        </p:spPr>
        <p:txBody>
          <a:bodyPr/>
          <a:lstStyle/>
          <a:p>
            <a:pPr marL="238956" indent="-238956" eaLnBrk="1" hangingPunct="1">
              <a:buFontTx/>
              <a:buAutoNum type="arabicPeriod"/>
            </a:pPr>
            <a:r>
              <a:rPr lang="ja-JP" altLang="en-US" dirty="0"/>
              <a:t>朝鮮。高麗朝（</a:t>
            </a:r>
            <a:r>
              <a:rPr lang="en-US" altLang="ja-JP" dirty="0"/>
              <a:t>918</a:t>
            </a:r>
            <a:r>
              <a:rPr lang="ja-JP" altLang="en-US" dirty="0"/>
              <a:t>～</a:t>
            </a:r>
            <a:r>
              <a:rPr lang="en-US" altLang="ja-JP" dirty="0"/>
              <a:t>1392</a:t>
            </a:r>
            <a:r>
              <a:rPr lang="ja-JP" altLang="en-US" dirty="0"/>
              <a:t>年）、</a:t>
            </a:r>
            <a:r>
              <a:rPr lang="en-US" altLang="ja-JP" dirty="0"/>
              <a:t>12</a:t>
            </a:r>
            <a:r>
              <a:rPr lang="ja-JP" altLang="en-US" dirty="0"/>
              <a:t>世紀末、武人支配の時代。</a:t>
            </a:r>
            <a:r>
              <a:rPr lang="en-US" altLang="ja-JP" dirty="0"/>
              <a:t>1231</a:t>
            </a:r>
            <a:r>
              <a:rPr lang="ja-JP" altLang="en-US" dirty="0"/>
              <a:t>年、モンゴル侵入。</a:t>
            </a:r>
            <a:r>
              <a:rPr lang="en-US" altLang="ja-JP" dirty="0"/>
              <a:t>1270</a:t>
            </a:r>
            <a:r>
              <a:rPr lang="ja-JP" altLang="en-US" dirty="0"/>
              <a:t>年、元の属国化</a:t>
            </a:r>
          </a:p>
          <a:p>
            <a:pPr marL="238956" indent="-238956" eaLnBrk="1" hangingPunct="1">
              <a:buFontTx/>
              <a:buAutoNum type="arabicPeriod"/>
            </a:pPr>
            <a:r>
              <a:rPr lang="ja-JP" altLang="en-US" dirty="0"/>
              <a:t>日本。平安時代の末、平氏が政権を握る。</a:t>
            </a:r>
            <a:r>
              <a:rPr lang="en-US" altLang="ja-JP" dirty="0"/>
              <a:t>1192</a:t>
            </a:r>
            <a:r>
              <a:rPr lang="ja-JP" altLang="en-US" dirty="0"/>
              <a:t>年、鎌倉幕府成立。</a:t>
            </a:r>
            <a:r>
              <a:rPr lang="en-US" altLang="ja-JP" dirty="0"/>
              <a:t>1221</a:t>
            </a:r>
            <a:r>
              <a:rPr lang="ja-JP" altLang="en-US" dirty="0"/>
              <a:t>年、承久の乱。</a:t>
            </a:r>
            <a:r>
              <a:rPr lang="en-US" altLang="ja-JP" dirty="0"/>
              <a:t>1333</a:t>
            </a:r>
            <a:r>
              <a:rPr lang="ja-JP" altLang="en-US" dirty="0"/>
              <a:t>年、建武の新政。</a:t>
            </a:r>
          </a:p>
          <a:p>
            <a:pPr marL="238956" indent="-238956" eaLnBrk="1" hangingPunct="1">
              <a:buFontTx/>
              <a:buAutoNum type="arabicPeriod"/>
            </a:pPr>
            <a:endParaRPr lang="ja-JP" altLang="en-US" dirty="0"/>
          </a:p>
          <a:p>
            <a:pPr marL="238956" indent="-238956" eaLnBrk="1" hangingPunct="1">
              <a:buFontTx/>
              <a:buAutoNum type="arabicPeriod"/>
            </a:pPr>
            <a:r>
              <a:rPr lang="ja-JP" altLang="en-US" dirty="0"/>
              <a:t>朝鮮半島の高麗や李氏朝鮮でも、中国式の科挙制度が導入されていたが、その形態は受験資格の制限の部分で異なる。朝鮮半島の科挙においては、貴族層である両班以外は、受験制限されていたが、三代の間に科挙の合格者を輩出しなければ、両班の資格を失う。科挙試験の実施は礼曹が行い、合格者からの官僚への人選は吏曹が担当するが、これは唐以来の中国の制度を準用したものである。</a:t>
            </a:r>
          </a:p>
          <a:p>
            <a:pPr marL="238956" indent="-238956" eaLnBrk="1" hangingPunct="1">
              <a:buFontTx/>
              <a:buAutoNum type="arabicPeriod"/>
            </a:pPr>
            <a:r>
              <a:rPr lang="ja-JP" altLang="en-US" dirty="0"/>
              <a:t>日本でも、平安時代に科挙が導入されたが、受験者の大半は下級貴族で、合格者は中級貴族に進める程度であった。このため、大貴族と呼ばれる上級貴族層には浸透せず、当時の貴族政治を突き崩すまでには至らなかった。その後は、武士階級の抬頭とともに廃れ、江戸時代までは、官僚は世襲制が主となり、科挙が日本の歴史に影響を与えることは無かった。</a:t>
            </a:r>
          </a:p>
          <a:p>
            <a:pPr marL="238956" indent="-238956" eaLnBrk="1" hangingPunct="1">
              <a:buFontTx/>
              <a:buAutoNum type="arabicPeriod"/>
            </a:pPr>
            <a:r>
              <a:rPr lang="ja-JP" altLang="en-US" dirty="0"/>
              <a:t>ベトナムでは、</a:t>
            </a:r>
            <a:r>
              <a:rPr lang="en-US" altLang="ja-JP" dirty="0"/>
              <a:t>1075</a:t>
            </a:r>
            <a:r>
              <a:rPr lang="ja-JP" altLang="en-US" dirty="0"/>
              <a:t>年に科挙を導入し、中国が廃止した後の、</a:t>
            </a:r>
            <a:r>
              <a:rPr lang="en-US" altLang="ja-JP" dirty="0"/>
              <a:t>1919</a:t>
            </a:r>
            <a:r>
              <a:rPr lang="ja-JP" altLang="en-US" dirty="0"/>
              <a:t>年まで採用していた。</a:t>
            </a:r>
          </a:p>
          <a:p>
            <a:pPr marL="238956" indent="-238956" eaLnBrk="1" hangingPunct="1">
              <a:buFontTx/>
              <a:buAutoNum type="arabicPeriod"/>
            </a:pPr>
            <a:endParaRPr lang="ja-JP" altLang="en-US" dirty="0"/>
          </a:p>
          <a:p>
            <a:pPr marL="238956" indent="-238956" eaLnBrk="1" hangingPunct="1">
              <a:buFontTx/>
              <a:buAutoNum type="arabicPeriod"/>
            </a:pPr>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4684" y="333376"/>
            <a:ext cx="2590800" cy="60483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2284" y="333376"/>
            <a:ext cx="7569200" cy="60483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912284" y="333376"/>
            <a:ext cx="10363200" cy="60483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2284" y="333375"/>
            <a:ext cx="10363200" cy="8636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288618" y="1341438"/>
            <a:ext cx="2391833" cy="50403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8883652" y="1341438"/>
            <a:ext cx="2391833" cy="2443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8883652" y="3937000"/>
            <a:ext cx="2391833" cy="24447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912284" y="333375"/>
            <a:ext cx="10363200" cy="8636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6288618" y="1341438"/>
            <a:ext cx="2391833" cy="2443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8883652" y="1341438"/>
            <a:ext cx="2391833" cy="2443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288618" y="3937000"/>
            <a:ext cx="2391833" cy="24447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8883652" y="3937000"/>
            <a:ext cx="2391833" cy="24447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288618" y="1341438"/>
            <a:ext cx="2391833"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8883652" y="1341438"/>
            <a:ext cx="2391833"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2284" y="333375"/>
            <a:ext cx="103632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288617" y="1341438"/>
            <a:ext cx="4986867" cy="50403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2284" y="5876925"/>
            <a:ext cx="480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ClrTx/>
              <a:buSzTx/>
              <a:buFontTx/>
              <a:buNone/>
              <a:defRPr>
                <a:latin typeface="+mn-lt"/>
                <a:ea typeface="+mn-ea"/>
              </a:defRPr>
            </a:lvl1pPr>
          </a:lstStyle>
          <a:p>
            <a:pPr>
              <a:defRPr/>
            </a:pPr>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kumimoji="1" sz="4000">
          <a:solidFill>
            <a:srgbClr val="FF6600"/>
          </a:solidFill>
          <a:latin typeface="+mj-lt"/>
          <a:ea typeface="+mj-ea"/>
          <a:cs typeface="+mj-cs"/>
        </a:defRPr>
      </a:lvl1pPr>
      <a:lvl2pPr algn="ctr" rtl="0" eaLnBrk="0" fontAlgn="base" hangingPunct="0">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2pPr>
      <a:lvl3pPr algn="ctr" rtl="0" eaLnBrk="0" fontAlgn="base" hangingPunct="0">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3pPr>
      <a:lvl4pPr algn="ctr" rtl="0" eaLnBrk="0" fontAlgn="base" hangingPunct="0">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4pPr>
      <a:lvl5pPr algn="ctr" rtl="0" eaLnBrk="0" fontAlgn="base" hangingPunct="0">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5pPr>
      <a:lvl6pPr marL="457200" algn="ctr" rtl="0" fontAlgn="base">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6pPr>
      <a:lvl7pPr marL="914400" algn="ctr" rtl="0" fontAlgn="base">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7pPr>
      <a:lvl8pPr marL="1371600" algn="ctr" rtl="0" fontAlgn="base">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8pPr>
      <a:lvl9pPr marL="1828800" algn="ctr" rtl="0" fontAlgn="base">
        <a:spcBef>
          <a:spcPct val="0"/>
        </a:spcBef>
        <a:spcAft>
          <a:spcPct val="0"/>
        </a:spcAft>
        <a:defRPr kumimoji="1" sz="4000">
          <a:solidFill>
            <a:srgbClr val="FF6600"/>
          </a:solidFill>
          <a:latin typeface="ＤＦ華康明朝体U_W3" pitchFamily="18" charset="-128"/>
          <a:ea typeface="ＤＦ華康明朝体U_W3" pitchFamily="18" charset="-128"/>
          <a:cs typeface="ＤＦ華康明朝体U_W3" pitchFamily="1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MYBOOKLIVE-1\Public\My%20Presentations\2016&#24180;&#24230;\&#20013;&#22269;&#12398;&#25991;&#21270;&#8552;&#65288;&#20439;&#25991;&#23398;&#65289;\13\&#31185;&#25369;&#21046;&#24230;.wmv" TargetMode="External"/><Relationship Id="rId1" Type="http://schemas.microsoft.com/office/2007/relationships/media" Target="file:///\\MYBOOKLIVE-1\Public\My%20Presentations\2016&#24180;&#24230;\&#20013;&#22269;&#12398;&#25991;&#21270;&#8552;&#65288;&#20439;&#25991;&#23398;&#65289;\13\&#31185;&#25369;&#21046;&#24230;.wmv" TargetMode="External"/><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file:///\\MYBOOKLIVE-1\Public\My%20Presentations\2017&#24180;&#24230;\&#20013;&#22269;&#12398;&#25991;&#21270;&#8552;&#65288;&#20439;&#25991;&#23398;&#65289;\13\&#21463;&#39443;&#29983;&#12502;&#12523;&#12540;&#12473;.mp3" TargetMode="External"/><Relationship Id="rId1" Type="http://schemas.microsoft.com/office/2007/relationships/media" Target="file:///\\MYBOOKLIVE-1\Public\My%20Presentations\2017&#24180;&#24230;\&#20013;&#22269;&#12398;&#25991;&#21270;&#8552;&#65288;&#20439;&#25991;&#23398;&#65289;\13\&#21463;&#39443;&#29983;&#12502;&#12523;&#12540;&#12473;.mp3"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xzy.sxtgedu.net/wxzy/snwh/rwxk/zgrw/0020/content0003.htm"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Y:\My%20Presentations\2019&#24180;&#24230;\&#20013;&#22269;&#12398;&#25991;&#21270;&#8552;&#65288;&#20439;&#25991;&#23398;&#65289;\12\&#20013;&#22269;&#12489;&#12521;&#12510;&#12300;&#24859;&#26159;&#19968;&#38982;&#24184;&#31119;&#30340;&#23376;&#24382;&#12301;&#65288;&#12458;&#12540;&#12503;&#12491;&#12531;&#12464;&#65289;.mp4" TargetMode="External"/><Relationship Id="rId1" Type="http://schemas.microsoft.com/office/2007/relationships/media" Target="file:///Y:\My%20Presentations\2019&#24180;&#24230;\&#20013;&#22269;&#12398;&#25991;&#21270;&#8552;&#65288;&#20439;&#25991;&#23398;&#65289;\12\&#20013;&#22269;&#12489;&#12521;&#12510;&#12300;&#24859;&#26159;&#19968;&#38982;&#24184;&#31119;&#30340;&#23376;&#24382;&#12301;&#65288;&#12458;&#12540;&#12503;&#12491;&#12531;&#12464;&#65289;.mp4" TargetMode="External"/><Relationship Id="rId5" Type="http://schemas.openxmlformats.org/officeDocument/2006/relationships/image" Target="../media/image2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Y:\My%20Presentations\2019&#24180;&#24230;\&#20013;&#22269;&#12398;&#25991;&#21270;&#8552;&#65288;&#20439;&#25991;&#23398;&#65289;\12\&#20013;&#22269;&#12489;&#12521;&#12510;&#12300;&#24859;&#26159;&#19968;&#38982;&#24184;&#31119;&#30340;&#23376;&#24382;&#12301;&#65288;&#21029;&#12428;&#65289;.mp4" TargetMode="External"/><Relationship Id="rId1" Type="http://schemas.microsoft.com/office/2007/relationships/media" Target="file:///Y:\My%20Presentations\2019&#24180;&#24230;\&#20013;&#22269;&#12398;&#25991;&#21270;&#8552;&#65288;&#20439;&#25991;&#23398;&#65289;\12\&#20013;&#22269;&#12489;&#12521;&#12510;&#12300;&#24859;&#26159;&#19968;&#38982;&#24184;&#31119;&#30340;&#23376;&#24382;&#12301;&#65288;&#21029;&#12428;&#65289;.mp4" TargetMode="External"/><Relationship Id="rId5" Type="http://schemas.openxmlformats.org/officeDocument/2006/relationships/image" Target="../media/image3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Y:\My%20Presentations\2019&#24180;&#24230;\&#20013;&#22269;&#12398;&#25991;&#21270;&#8552;&#65288;&#20439;&#25991;&#23398;&#65289;\12\&#20013;&#22269;&#12489;&#12521;&#12510;&#12300;&#24859;&#26159;&#19968;&#38982;&#24184;&#31119;&#30340;&#23376;&#24382;&#12301;&#65288;&#27714;&#23130;&#65289;.mp4" TargetMode="External"/><Relationship Id="rId1" Type="http://schemas.microsoft.com/office/2007/relationships/media" Target="file:///Y:\My%20Presentations\2019&#24180;&#24230;\&#20013;&#22269;&#12398;&#25991;&#21270;&#8552;&#65288;&#20439;&#25991;&#23398;&#65289;\12\&#20013;&#22269;&#12489;&#12521;&#12510;&#12300;&#24859;&#26159;&#19968;&#38982;&#24184;&#31119;&#30340;&#23376;&#24382;&#12301;&#65288;&#27714;&#23130;&#65289;.mp4" TargetMode="External"/><Relationship Id="rId5" Type="http://schemas.openxmlformats.org/officeDocument/2006/relationships/image" Target="../media/image34.pn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6" name="Rectangle 2">
            <a:extLst>
              <a:ext uri="{FF2B5EF4-FFF2-40B4-BE49-F238E27FC236}">
                <a16:creationId xmlns:a16="http://schemas.microsoft.com/office/drawing/2014/main" id="{14449B69-21CD-4506-A94E-D910A78FBD35}"/>
              </a:ext>
            </a:extLst>
          </p:cNvPr>
          <p:cNvSpPr txBox="1">
            <a:spLocks noChangeArrowheads="1"/>
          </p:cNvSpPr>
          <p:nvPr/>
        </p:nvSpPr>
        <p:spPr bwMode="auto">
          <a:xfrm>
            <a:off x="0" y="-4763"/>
            <a:ext cx="12192000" cy="68580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lvl="0" eaLnBrk="1" hangingPunct="1">
              <a:lnSpc>
                <a:spcPct val="100000"/>
              </a:lnSpc>
              <a:buClrTx/>
              <a:buSzTx/>
            </a:pPr>
            <a:r>
              <a:rPr lang="ja-JP" altLang="en-US"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中国の文化</a:t>
            </a:r>
            <a:r>
              <a:rPr lang="en-US" altLang="ja-JP"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Ⅸ </a:t>
            </a:r>
            <a:r>
              <a:rPr lang="ja-JP" altLang="en-US"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第</a:t>
            </a:r>
            <a:r>
              <a:rPr lang="en-US" altLang="ja-JP"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12</a:t>
            </a:r>
            <a:r>
              <a:rPr lang="ja-JP" altLang="en-US"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回</a:t>
            </a:r>
            <a:endParaRPr lang="en-US" altLang="ja-JP"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000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defRPr/>
            </a:pPr>
            <a:r>
              <a:rPr lang="ja-JP" altLang="en-US"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北宋時代</a:t>
            </a:r>
            <a:r>
              <a:rPr lang="en-US" altLang="ja-JP"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r>
              <a:rPr lang="ja-JP" altLang="en-US"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上</a:t>
            </a:r>
            <a:r>
              <a:rPr lang="en-US" altLang="ja-JP"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a:p>
            <a:pPr lvl="0" eaLnBrk="1" hangingPunct="1">
              <a:lnSpc>
                <a:spcPct val="100000"/>
              </a:lnSpc>
              <a:buClrTx/>
              <a:buSzTx/>
            </a:pPr>
            <a:endParaRPr lang="en-US" altLang="ja-JP" sz="6000" dirty="0">
              <a:solidFill>
                <a:srgbClr val="FFCC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r>
              <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科挙制度と“負心”文学の誕生</a:t>
            </a:r>
            <a:endParaRPr lang="ja-JP" altLang="en-US" sz="4000" kern="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70922488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5/59/Emperor_Godaigo.jpg/1026px-Emperor_Godaigo.jpg"/>
          <p:cNvPicPr>
            <a:picLocks noChangeAspect="1" noChangeArrowheads="1"/>
          </p:cNvPicPr>
          <p:nvPr/>
        </p:nvPicPr>
        <p:blipFill rotWithShape="1">
          <a:blip r:embed="rId3">
            <a:extLst>
              <a:ext uri="{28A0092B-C50C-407E-A947-70E740481C1C}">
                <a14:useLocalDpi xmlns:a14="http://schemas.microsoft.com/office/drawing/2010/main" val="0"/>
              </a:ext>
            </a:extLst>
          </a:blip>
          <a:srcRect l="-57" r="115"/>
          <a:stretch/>
        </p:blipFill>
        <p:spPr bwMode="auto">
          <a:xfrm>
            <a:off x="5319472" y="1873"/>
            <a:ext cx="6876000" cy="6866523"/>
          </a:xfrm>
          <a:prstGeom prst="rect">
            <a:avLst/>
          </a:prstGeom>
          <a:noFill/>
          <a:extLst>
            <a:ext uri="{909E8E84-426E-40DD-AFC4-6F175D3DCCD1}">
              <a14:hiddenFill xmlns:a14="http://schemas.microsoft.com/office/drawing/2010/main">
                <a:solidFill>
                  <a:srgbClr val="FFFFFF"/>
                </a:solidFill>
              </a14:hiddenFill>
            </a:ext>
          </a:extLst>
        </p:spPr>
      </p:pic>
      <p:sp>
        <p:nvSpPr>
          <p:cNvPr id="19459" name="Line 3"/>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19465" name="Line 9"/>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sp>
        <p:nvSpPr>
          <p:cNvPr id="11" name="正方形/長方形 10"/>
          <p:cNvSpPr/>
          <p:nvPr/>
        </p:nvSpPr>
        <p:spPr>
          <a:xfrm>
            <a:off x="0" y="11487"/>
            <a:ext cx="7536156" cy="6858000"/>
          </a:xfrm>
          <a:prstGeom prst="rect">
            <a:avLst/>
          </a:prstGeom>
          <a:gradFill flip="none" rotWithShape="1">
            <a:gsLst>
              <a:gs pos="0">
                <a:schemeClr val="tx1"/>
              </a:gs>
              <a:gs pos="75000">
                <a:schemeClr val="tx1"/>
              </a:gs>
              <a:gs pos="100000">
                <a:schemeClr val="tx1">
                  <a:alpha val="0"/>
                </a:schemeClr>
              </a:gs>
            </a:gsLst>
            <a:lin ang="0" scaled="1"/>
            <a:tileRect/>
          </a:gradFill>
          <a:effectLst>
            <a:outerShdw blurRad="50800" dist="38100" dir="2700000" algn="tl" rotWithShape="0">
              <a:prstClr val="black">
                <a:alpha val="40000"/>
              </a:prstClr>
            </a:outerShdw>
          </a:effectLst>
        </p:spPr>
        <p:txBody>
          <a:bodyPr vert="eaVert" lIns="360000" tIns="540000" rIns="1080000" bIns="432000" anchor="ctr" anchorCtr="0"/>
          <a:lstStyle/>
          <a:p>
            <a:pPr>
              <a:lnSpc>
                <a:spcPct val="110000"/>
              </a:lnSpc>
              <a:spcAft>
                <a:spcPts val="1200"/>
              </a:spcAft>
              <a:defRPr/>
            </a:pPr>
            <a:r>
              <a:rPr lang="ja-JP" altLang="en-US" sz="2800" dirty="0">
                <a:solidFill>
                  <a:srgbClr val="FFCC00"/>
                </a:solidFill>
                <a:effectLst>
                  <a:outerShdw blurRad="38100" dist="38100" dir="2700000" algn="tl">
                    <a:srgbClr val="000000">
                      <a:alpha val="43137"/>
                    </a:srgbClr>
                  </a:outerShdw>
                </a:effectLst>
                <a:latin typeface="HG正楷書体-PRO" pitchFamily="66" charset="-128"/>
                <a:ea typeface="HG正楷書体-PRO" pitchFamily="66" charset="-128"/>
              </a:rPr>
              <a:t>後醍醐天皇と建武の新政</a:t>
            </a:r>
            <a:endParaRPr lang="en-US" altLang="ja-JP" sz="2800" dirty="0">
              <a:solidFill>
                <a:srgbClr val="FFCC00"/>
              </a:solidFill>
              <a:effectLst>
                <a:outerShdw blurRad="38100" dist="38100" dir="2700000" algn="tl">
                  <a:srgbClr val="000000">
                    <a:alpha val="43137"/>
                  </a:srgbClr>
                </a:outerShdw>
              </a:effectLst>
              <a:latin typeface="HG正楷書体-PRO" pitchFamily="66" charset="-128"/>
              <a:ea typeface="HG正楷書体-PRO" pitchFamily="66" charset="-128"/>
            </a:endParaRPr>
          </a:p>
          <a:p>
            <a:pPr>
              <a:lnSpc>
                <a:spcPct val="110000"/>
              </a:lnSpc>
              <a:spcAft>
                <a:spcPts val="120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後醍醐天皇は、鎌倉の武家政権を倒した後、中国の皇帝専制に倣って天皇による親政をめざした。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endParaRPr>
          </a:p>
          <a:p>
            <a:pPr>
              <a:lnSpc>
                <a:spcPct val="110000"/>
              </a:lnSpc>
              <a:spcAft>
                <a:spcPts val="120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しかし中国の皇帝専制を支えていた科挙による人材登用と文官優位の体制が築かれていなかったため、足利尊氏ら武士の離反に遭い、新政は失敗に終わった。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endParaRPr>
          </a:p>
          <a:p>
            <a:pPr marL="273050" indent="-268288">
              <a:spcAft>
                <a:spcPts val="1200"/>
              </a:spcAft>
              <a:defRPr/>
            </a:pPr>
            <a:r>
              <a:rPr lang="ja-JP" altLang="en-US" sz="20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＊図版は重要文化財「絹</a:t>
            </a:r>
            <a:r>
              <a:rPr lang="zh-TW" altLang="en-US" sz="20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本著色後醍醐天皇御像</a:t>
            </a:r>
            <a:r>
              <a:rPr lang="ja-JP" altLang="en-US" sz="20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」（神奈川県藤沢市遊行寺</a:t>
            </a:r>
            <a:r>
              <a:rPr lang="en-US" altLang="ja-JP" sz="20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r>
              <a:rPr lang="ja-JP" altLang="en-US" sz="20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ゆぎょうじ</a:t>
            </a:r>
            <a:r>
              <a:rPr lang="en-US" altLang="ja-JP" sz="20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r>
              <a:rPr lang="ja-JP" altLang="en-US" sz="20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蔵）</a:t>
            </a:r>
            <a:endParaRPr lang="ja-JP" altLang="en-US" sz="24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endParaRPr>
          </a:p>
        </p:txBody>
      </p:sp>
    </p:spTree>
    <p:extLst>
      <p:ext uri="{BB962C8B-B14F-4D97-AF65-F5344CB8AC3E}">
        <p14:creationId xmlns:p14="http://schemas.microsoft.com/office/powerpoint/2010/main" val="37449203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6" name="Rectangle 2">
            <a:extLst>
              <a:ext uri="{FF2B5EF4-FFF2-40B4-BE49-F238E27FC236}">
                <a16:creationId xmlns:a16="http://schemas.microsoft.com/office/drawing/2014/main" id="{14449B69-21CD-4506-A94E-D910A78FBD35}"/>
              </a:ext>
            </a:extLst>
          </p:cNvPr>
          <p:cNvSpPr txBox="1">
            <a:spLocks noChangeArrowheads="1"/>
          </p:cNvSpPr>
          <p:nvPr/>
        </p:nvSpPr>
        <p:spPr bwMode="auto">
          <a:xfrm>
            <a:off x="0" y="-4763"/>
            <a:ext cx="12192000" cy="68580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lvl="0" eaLnBrk="1" hangingPunct="1">
              <a:lnSpc>
                <a:spcPct val="100000"/>
              </a:lnSpc>
              <a:buClrTx/>
              <a:buSzTx/>
            </a:pPr>
            <a:r>
              <a:rPr lang="ja-JP" altLang="en-US"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第二節</a:t>
            </a:r>
            <a:endParaRPr lang="en-US" altLang="ja-JP"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000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defRPr/>
            </a:pPr>
            <a:r>
              <a:rPr lang="ja-JP" altLang="en-US" sz="8000" kern="0" dirty="0">
                <a:solidFill>
                  <a:srgbClr val="FF9A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科挙と文人官僚</a:t>
            </a:r>
            <a:endParaRPr lang="en-US" altLang="ja-JP" sz="8000" kern="0" dirty="0">
              <a:solidFill>
                <a:srgbClr val="FF9A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FFCC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r>
              <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柔構造の封建制度の完成</a:t>
            </a:r>
          </a:p>
        </p:txBody>
      </p:sp>
    </p:spTree>
    <p:extLst>
      <p:ext uri="{BB962C8B-B14F-4D97-AF65-F5344CB8AC3E}">
        <p14:creationId xmlns:p14="http://schemas.microsoft.com/office/powerpoint/2010/main" val="272460304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98270E7C-33EE-465A-A881-70A544AC5428}"/>
              </a:ext>
            </a:extLst>
          </p:cNvPr>
          <p:cNvPicPr>
            <a:picLocks noChangeAspect="1" noChangeArrowheads="1"/>
          </p:cNvPicPr>
          <p:nvPr/>
        </p:nvPicPr>
        <p:blipFill rotWithShape="1">
          <a:blip r:embed="rId3" cstate="print"/>
          <a:srcRect l="136" t="13252" r="136" b="4632"/>
          <a:stretch/>
        </p:blipFill>
        <p:spPr bwMode="auto">
          <a:xfrm>
            <a:off x="0" y="4763"/>
            <a:ext cx="12204000" cy="6858000"/>
          </a:xfrm>
          <a:prstGeom prst="rect">
            <a:avLst/>
          </a:prstGeom>
          <a:noFill/>
          <a:ln w="9525" algn="ctr">
            <a:noFill/>
            <a:miter lim="800000"/>
            <a:headEnd/>
            <a:tailEnd/>
          </a:ln>
        </p:spPr>
      </p:pic>
      <p:sp>
        <p:nvSpPr>
          <p:cNvPr id="3076" name="Line 4"/>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3082" name="Line 10"/>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graphicFrame>
        <p:nvGraphicFramePr>
          <p:cNvPr id="348175" name="Group 15"/>
          <p:cNvGraphicFramePr>
            <a:graphicFrameLocks noGrp="1"/>
          </p:cNvGraphicFramePr>
          <p:nvPr>
            <p:ph sz="half" idx="1"/>
            <p:extLst>
              <p:ext uri="{D42A27DB-BD31-4B8C-83A1-F6EECF244321}">
                <p14:modId xmlns:p14="http://schemas.microsoft.com/office/powerpoint/2010/main" val="2389061122"/>
              </p:ext>
            </p:extLst>
          </p:nvPr>
        </p:nvGraphicFramePr>
        <p:xfrm>
          <a:off x="0" y="0"/>
          <a:ext cx="3816351" cy="6861403"/>
        </p:xfrm>
        <a:graphic>
          <a:graphicData uri="http://schemas.openxmlformats.org/drawingml/2006/table">
            <a:tbl>
              <a:tblPr>
                <a:effectLst>
                  <a:outerShdw blurRad="50800" dist="38100" dir="2700000" algn="tl" rotWithShape="0">
                    <a:prstClr val="black">
                      <a:alpha val="40000"/>
                    </a:prstClr>
                  </a:outerShdw>
                </a:effectLst>
              </a:tblPr>
              <a:tblGrid>
                <a:gridCol w="687388">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244475">
                  <a:extLst>
                    <a:ext uri="{9D8B030D-6E8A-4147-A177-3AD203B41FA5}">
                      <a16:colId xmlns:a16="http://schemas.microsoft.com/office/drawing/2014/main" val="20002"/>
                    </a:ext>
                  </a:extLst>
                </a:gridCol>
                <a:gridCol w="550863">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tblGrid>
              <a:tr h="44530">
                <a:tc rowSpan="20">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 b="0" i="0" u="none" strike="noStrike" cap="none" normalizeH="0" baseline="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10100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殷</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1600BC</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頃</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周</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1046BC-771BC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86337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春秋戦国時代</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770BC-221BC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42576">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秦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221BC-207BC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768150">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漢</a:t>
                      </a:r>
                      <a:r>
                        <a:rPr kumimoji="1" lang="ja-JP" altLang="en-US"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206BC-220AD</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14416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220-265</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221-263</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222-280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142576">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14416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五胡十六国時代</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東晋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317-420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8"/>
                  </a:ext>
                </a:extLst>
              </a:tr>
              <a:tr h="215448">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r>
                        <a:rPr kumimoji="1" lang="ja-JP" altLang="en-US" sz="10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439-589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420-589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581-619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66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432481">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27881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en-US"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8832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14"/>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503769">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6"/>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1616-1912</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7"/>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8"/>
                  </a:ext>
                </a:extLst>
              </a:tr>
              <a:tr h="20752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9"/>
                  </a:ext>
                </a:extLst>
              </a:tr>
            </a:tbl>
          </a:graphicData>
        </a:graphic>
      </p:graphicFrame>
      <p:sp>
        <p:nvSpPr>
          <p:cNvPr id="10" name="Text Box 298">
            <a:extLst>
              <a:ext uri="{FF2B5EF4-FFF2-40B4-BE49-F238E27FC236}">
                <a16:creationId xmlns:a16="http://schemas.microsoft.com/office/drawing/2014/main" id="{81212CDF-588A-4B22-8BBE-2CB668874F36}"/>
              </a:ext>
            </a:extLst>
          </p:cNvPr>
          <p:cNvSpPr txBox="1">
            <a:spLocks noChangeArrowheads="1"/>
          </p:cNvSpPr>
          <p:nvPr/>
        </p:nvSpPr>
        <p:spPr bwMode="auto">
          <a:xfrm>
            <a:off x="3809999" y="-4634"/>
            <a:ext cx="8394000" cy="68834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6350" algn="ctr">
            <a:noFill/>
            <a:miter lim="800000"/>
            <a:headEnd/>
            <a:tailEnd type="none" w="lg" len="med"/>
          </a:ln>
        </p:spPr>
        <p:txBody>
          <a:bodyPr vert="eaVert" lIns="0" tIns="540000" rIns="0" bIns="360000" anchor="ctr" anchorCtr="0"/>
          <a:lstStyle/>
          <a:p>
            <a:pPr>
              <a:lnSpc>
                <a:spcPct val="100000"/>
              </a:lnSpc>
              <a:buClrTx/>
              <a:buSzTx/>
            </a:pPr>
            <a:r>
              <a:rPr lang="ja-JP" altLang="en-US"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科挙制度が始まったのは、隋が南朝陳を滅ぼし、天下を統一する直前の五八七年だが、なぜ隋はこの制度を始めたのか？</a:t>
            </a:r>
          </a:p>
          <a:p>
            <a:pPr marL="361950" indent="-361950" algn="ctr">
              <a:lnSpc>
                <a:spcPct val="100000"/>
              </a:lnSpc>
              <a:spcBef>
                <a:spcPct val="0"/>
              </a:spcBef>
              <a:buClrTx/>
              <a:buSzTx/>
            </a:pPr>
            <a:endParaRPr lang="ja-JP" altLang="en-US"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sp>
        <p:nvSpPr>
          <p:cNvPr id="11" name="正方形/長方形 10">
            <a:extLst>
              <a:ext uri="{FF2B5EF4-FFF2-40B4-BE49-F238E27FC236}">
                <a16:creationId xmlns:a16="http://schemas.microsoft.com/office/drawing/2014/main" id="{1545B62F-A556-486B-B99A-4B01BA5ADA65}"/>
              </a:ext>
            </a:extLst>
          </p:cNvPr>
          <p:cNvSpPr/>
          <p:nvPr/>
        </p:nvSpPr>
        <p:spPr>
          <a:xfrm>
            <a:off x="5041866" y="2228672"/>
            <a:ext cx="2108269" cy="2400657"/>
          </a:xfrm>
          <a:prstGeom prst="rect">
            <a:avLst/>
          </a:prstGeom>
        </p:spPr>
        <p:txBody>
          <a:bodyPr wrap="none">
            <a:spAutoFit/>
          </a:bodyPr>
          <a:lstStyle/>
          <a:p>
            <a:pPr marL="361950" indent="-361950" algn="ctr">
              <a:lnSpc>
                <a:spcPct val="100000"/>
              </a:lnSpc>
              <a:spcBef>
                <a:spcPct val="0"/>
              </a:spcBef>
              <a:buClrTx/>
              <a:buSzTx/>
            </a:pPr>
            <a:r>
              <a:rPr lang="ja-JP" altLang="en-US" sz="150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endParaRPr lang="ja-JP" altLang="en-US" sz="15000"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4493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科挙制度.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
        <p:nvSpPr>
          <p:cNvPr id="10243" name="Rectangle 1026"/>
          <p:cNvSpPr>
            <a:spLocks noGrp="1" noChangeArrowheads="1"/>
          </p:cNvSpPr>
          <p:nvPr>
            <p:ph type="title"/>
          </p:nvPr>
        </p:nvSpPr>
        <p:spPr>
          <a:xfrm>
            <a:off x="1524000" y="6237289"/>
            <a:ext cx="9144000" cy="350837"/>
          </a:xfrm>
        </p:spPr>
        <p:txBody>
          <a:bodyPr/>
          <a:lstStyle/>
          <a:p>
            <a:pPr eaLnBrk="1" hangingPunct="1"/>
            <a:r>
              <a:rPr lang="ja-JP" altLang="en-US" sz="2000" dirty="0">
                <a:solidFill>
                  <a:schemeClr val="bg2"/>
                </a:solidFill>
                <a:latin typeface="HG正楷書体-PRO" panose="03000600000000000000" pitchFamily="66" charset="-128"/>
                <a:ea typeface="HG正楷書体-PRO" panose="03000600000000000000" pitchFamily="66" charset="-128"/>
              </a:rPr>
              <a:t>ＮＨＫスペシャル「故宮」より</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7" name="正方形/長方形 6">
            <a:extLst>
              <a:ext uri="{FF2B5EF4-FFF2-40B4-BE49-F238E27FC236}">
                <a16:creationId xmlns:a16="http://schemas.microsoft.com/office/drawing/2014/main" id="{B3F24098-6647-4D73-B79C-4B38312AA017}"/>
              </a:ext>
            </a:extLst>
          </p:cNvPr>
          <p:cNvSpPr/>
          <p:nvPr/>
        </p:nvSpPr>
        <p:spPr>
          <a:xfrm>
            <a:off x="0" y="-307"/>
            <a:ext cx="12192000" cy="6884992"/>
          </a:xfrm>
          <a:prstGeom prst="rect">
            <a:avLst/>
          </a:prstGeom>
          <a:gradFill flip="none" rotWithShape="1">
            <a:gsLst>
              <a:gs pos="0">
                <a:schemeClr val="tx1">
                  <a:alpha val="50000"/>
                </a:schemeClr>
              </a:gs>
              <a:gs pos="25000">
                <a:schemeClr val="tx1">
                  <a:alpha val="50000"/>
                </a:schemeClr>
              </a:gs>
              <a:gs pos="100000">
                <a:schemeClr val="tx1"/>
              </a:gs>
            </a:gsLst>
            <a:path path="circle">
              <a:fillToRect l="50000" t="50000" r="50000" b="50000"/>
            </a:path>
            <a:tileRect/>
          </a:gradFill>
        </p:spPr>
        <p:txBody>
          <a:bodyPr vert="eaVert" wrap="square" lIns="360000" tIns="540000" rIns="360000" bIns="360000" anchor="ctr" anchorCtr="0">
            <a:noAutofit/>
          </a:bodyPr>
          <a:lstStyle/>
          <a:p>
            <a:pPr>
              <a:spcAft>
                <a:spcPts val="1200"/>
              </a:spcAft>
            </a:pPr>
            <a:r>
              <a:rPr lang="ja-JP" altLang="en-US"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a:t>
            </a:r>
            <a:endParaRPr lang="en-US" altLang="ja-JP"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a:spcAft>
                <a:spcPts val="1200"/>
              </a:spcAft>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北方の遊牧民にルーツを持つ北朝から興った隋王朝は、南朝の漢族社会に根を張っていた門閥貴族の影響力を排除するため、五八二年、門閥貴族に有利であった「九品官人法」</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三国時代の魏に始まる官吏登用法</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を廃止し、五八七年、民族や身分、家柄に関係ない実力本位の官吏登用法を始めた。科挙制度である。</a:t>
            </a: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a:spcAft>
                <a:spcPts val="1200"/>
              </a:spcAft>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隋・唐代には、門閥貴族と科挙出身者の勢力は拮抗していたが、五代十国時代に武人支配によって門閥貴族は没落すると、科挙出身者が官職を占め、政治の実権を握るようになった。</a:t>
            </a:r>
          </a:p>
        </p:txBody>
      </p:sp>
    </p:spTree>
    <p:extLst>
      <p:ext uri="{BB962C8B-B14F-4D97-AF65-F5344CB8AC3E}">
        <p14:creationId xmlns:p14="http://schemas.microsoft.com/office/powerpoint/2010/main" val="123289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5"/>
          <p:cNvPicPr>
            <a:picLocks noChangeAspect="1" noChangeArrowheads="1"/>
          </p:cNvPicPr>
          <p:nvPr/>
        </p:nvPicPr>
        <p:blipFill rotWithShape="1">
          <a:blip r:embed="rId3" cstate="print"/>
          <a:srcRect l="51775" t="15910" r="5297" b="4668"/>
          <a:stretch/>
        </p:blipFill>
        <p:spPr bwMode="auto">
          <a:xfrm>
            <a:off x="0" y="3176"/>
            <a:ext cx="4356000" cy="6873875"/>
          </a:xfrm>
          <a:prstGeom prst="rect">
            <a:avLst/>
          </a:prstGeom>
          <a:noFill/>
          <a:ln w="6350">
            <a:noFill/>
            <a:miter lim="800000"/>
            <a:headEnd/>
            <a:tailEnd type="none" w="lg" len="med"/>
          </a:ln>
        </p:spPr>
      </p:pic>
      <p:pic>
        <p:nvPicPr>
          <p:cNvPr id="12291" name="Picture 4"/>
          <p:cNvPicPr>
            <a:picLocks noChangeAspect="1" noChangeArrowheads="1"/>
          </p:cNvPicPr>
          <p:nvPr/>
        </p:nvPicPr>
        <p:blipFill rotWithShape="1">
          <a:blip r:embed="rId4" cstate="print"/>
          <a:srcRect l="4794" t="15108" r="50514" b="4317"/>
          <a:stretch/>
        </p:blipFill>
        <p:spPr bwMode="auto">
          <a:xfrm>
            <a:off x="4356000" y="-3336"/>
            <a:ext cx="4433428" cy="6866407"/>
          </a:xfrm>
          <a:prstGeom prst="rect">
            <a:avLst/>
          </a:prstGeom>
          <a:noFill/>
          <a:ln w="6350">
            <a:noFill/>
            <a:miter lim="800000"/>
            <a:headEnd/>
            <a:tailEnd type="none" w="lg" len="med"/>
          </a:ln>
        </p:spPr>
      </p:pic>
      <p:cxnSp>
        <p:nvCxnSpPr>
          <p:cNvPr id="12293" name="直線コネクタ 8"/>
          <p:cNvCxnSpPr>
            <a:cxnSpLocks noChangeShapeType="1"/>
          </p:cNvCxnSpPr>
          <p:nvPr/>
        </p:nvCxnSpPr>
        <p:spPr bwMode="auto">
          <a:xfrm rot="5400000">
            <a:off x="1859719" y="4286251"/>
            <a:ext cx="3859212" cy="1587"/>
          </a:xfrm>
          <a:prstGeom prst="line">
            <a:avLst/>
          </a:prstGeom>
          <a:noFill/>
          <a:ln w="19050" algn="ctr">
            <a:solidFill>
              <a:srgbClr val="FF0000"/>
            </a:solidFill>
            <a:round/>
            <a:headEnd/>
            <a:tailEnd type="none" w="lg" len="med"/>
          </a:ln>
        </p:spPr>
      </p:cxnSp>
      <p:cxnSp>
        <p:nvCxnSpPr>
          <p:cNvPr id="12294" name="直線コネクタ 10"/>
          <p:cNvCxnSpPr>
            <a:cxnSpLocks noChangeShapeType="1"/>
          </p:cNvCxnSpPr>
          <p:nvPr/>
        </p:nvCxnSpPr>
        <p:spPr bwMode="auto">
          <a:xfrm rot="16200000" flipH="1">
            <a:off x="809909" y="3321844"/>
            <a:ext cx="5237162" cy="0"/>
          </a:xfrm>
          <a:prstGeom prst="line">
            <a:avLst/>
          </a:prstGeom>
          <a:noFill/>
          <a:ln w="19050" algn="ctr">
            <a:solidFill>
              <a:srgbClr val="FF0000"/>
            </a:solidFill>
            <a:round/>
            <a:headEnd/>
            <a:tailEnd type="none" w="lg" len="med"/>
          </a:ln>
        </p:spPr>
      </p:cxnSp>
      <p:sp>
        <p:nvSpPr>
          <p:cNvPr id="5" name="テキスト ボックス 4"/>
          <p:cNvSpPr txBox="1"/>
          <p:nvPr/>
        </p:nvSpPr>
        <p:spPr>
          <a:xfrm>
            <a:off x="6023992" y="-3336"/>
            <a:ext cx="6168008" cy="6858000"/>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lIns="360000" tIns="540000" rIns="360000" bIns="360000"/>
          <a:lstStyle/>
          <a:p>
            <a:pPr>
              <a:spcAft>
                <a:spcPts val="1200"/>
              </a:spcAft>
              <a:buClrTx/>
              <a:buSzTx/>
              <a:buFontTx/>
              <a:buNone/>
              <a:defRPr/>
            </a:pPr>
            <a:r>
              <a:rPr lang="ja-JP" altLang="en-US" sz="3200" dirty="0">
                <a:solidFill>
                  <a:srgbClr val="FFC000"/>
                </a:solidFill>
                <a:latin typeface="HG正楷書体-PRO" pitchFamily="66" charset="-128"/>
                <a:ea typeface="HG正楷書体-PRO" pitchFamily="66" charset="-128"/>
              </a:rPr>
              <a:t>庶民に開かれた官僚への道</a:t>
            </a:r>
            <a:endParaRPr lang="zh-TW" altLang="en-US" sz="3200" dirty="0">
              <a:solidFill>
                <a:srgbClr val="FFC000"/>
              </a:solidFill>
              <a:latin typeface="HG正楷書体-PRO" pitchFamily="66" charset="-128"/>
              <a:ea typeface="HG正楷書体-PRO" pitchFamily="66" charset="-128"/>
            </a:endParaRPr>
          </a:p>
          <a:p>
            <a:pPr>
              <a:spcAft>
                <a:spcPts val="1200"/>
              </a:spcAft>
              <a:buClrTx/>
              <a:buSzTx/>
              <a:buFontTx/>
              <a:buNone/>
              <a:defRPr/>
            </a:pPr>
            <a:r>
              <a:rPr lang="ja-JP" altLang="en-US" sz="2800" dirty="0">
                <a:solidFill>
                  <a:schemeClr val="bg1"/>
                </a:solidFill>
                <a:latin typeface="HG正楷書体-PRO" pitchFamily="66" charset="-128"/>
                <a:ea typeface="HG正楷書体-PRO" pitchFamily="66" charset="-128"/>
              </a:rPr>
              <a:t>　わが洪一族</a:t>
            </a:r>
            <a:r>
              <a:rPr lang="ja-JP" altLang="en-US" sz="2800" baseline="30000" dirty="0">
                <a:solidFill>
                  <a:schemeClr val="bg1"/>
                </a:solidFill>
                <a:latin typeface="HG正楷書体-PRO" pitchFamily="66" charset="-128"/>
                <a:ea typeface="HG正楷書体-PRO" pitchFamily="66" charset="-128"/>
              </a:rPr>
              <a:t>①</a:t>
            </a:r>
            <a:r>
              <a:rPr lang="ja-JP" altLang="en-US" sz="2800" dirty="0">
                <a:solidFill>
                  <a:schemeClr val="bg1"/>
                </a:solidFill>
                <a:latin typeface="HG正楷書体-PRO" pitchFamily="66" charset="-128"/>
                <a:ea typeface="HG正楷書体-PRO" pitchFamily="66" charset="-128"/>
              </a:rPr>
              <a:t>はもともと徽州</a:t>
            </a:r>
            <a:r>
              <a:rPr lang="ja-JP" altLang="en-US" sz="2800" baseline="30000" dirty="0">
                <a:solidFill>
                  <a:schemeClr val="bg1"/>
                </a:solidFill>
                <a:latin typeface="HG正楷書体-PRO" pitchFamily="66" charset="-128"/>
                <a:ea typeface="HG正楷書体-PRO" pitchFamily="66" charset="-128"/>
              </a:rPr>
              <a:t>②</a:t>
            </a:r>
            <a:r>
              <a:rPr lang="ja-JP" altLang="en-US" sz="2800" dirty="0">
                <a:solidFill>
                  <a:schemeClr val="bg1"/>
                </a:solidFill>
                <a:latin typeface="HG正楷書体-PRO" pitchFamily="66" charset="-128"/>
                <a:ea typeface="HG正楷書体-PRO" pitchFamily="66" charset="-128"/>
              </a:rPr>
              <a:t>に住んでいたが、唐末の戦乱を避け、楽平の東七十里にある巌前あるいは洪源という地に移り住んだ。戸数は百戸余り。代々農業を生業としていた。</a:t>
            </a:r>
            <a:endParaRPr lang="en-US" altLang="ja-JP" sz="2800" dirty="0">
              <a:solidFill>
                <a:schemeClr val="bg1"/>
              </a:solidFill>
              <a:latin typeface="HG正楷書体-PRO" pitchFamily="66" charset="-128"/>
              <a:ea typeface="HG正楷書体-PRO" pitchFamily="66" charset="-128"/>
            </a:endParaRPr>
          </a:p>
          <a:p>
            <a:pPr algn="r">
              <a:spcAft>
                <a:spcPts val="1200"/>
              </a:spcAft>
              <a:buClrTx/>
              <a:buSzTx/>
              <a:buFontTx/>
              <a:buNone/>
              <a:defRPr/>
            </a:pPr>
            <a:r>
              <a:rPr lang="zh-TW" altLang="en-US" sz="2000" dirty="0">
                <a:solidFill>
                  <a:schemeClr val="bg1"/>
                </a:solidFill>
                <a:latin typeface="HG正楷書体-PRO" pitchFamily="66" charset="-128"/>
                <a:ea typeface="HG正楷書体-PRO" pitchFamily="66" charset="-128"/>
              </a:rPr>
              <a:t>盤洲老人小伝</a:t>
            </a:r>
            <a:r>
              <a:rPr lang="en-US" altLang="zh-TW" sz="2000" dirty="0">
                <a:solidFill>
                  <a:schemeClr val="bg1"/>
                </a:solidFill>
                <a:latin typeface="HG正楷書体-PRO" pitchFamily="66" charset="-128"/>
                <a:ea typeface="HG正楷書体-PRO" pitchFamily="66" charset="-128"/>
              </a:rPr>
              <a:t>(</a:t>
            </a:r>
            <a:r>
              <a:rPr lang="zh-TW" altLang="en-US" sz="2000" dirty="0">
                <a:solidFill>
                  <a:schemeClr val="bg1"/>
                </a:solidFill>
                <a:latin typeface="HG正楷書体-PRO" pitchFamily="66" charset="-128"/>
                <a:ea typeface="HG正楷書体-PRO" pitchFamily="66" charset="-128"/>
              </a:rPr>
              <a:t>南宋</a:t>
            </a:r>
            <a:r>
              <a:rPr lang="en-US" altLang="zh-TW" sz="2000" dirty="0">
                <a:solidFill>
                  <a:schemeClr val="bg1"/>
                </a:solidFill>
                <a:latin typeface="HG正楷書体-PRO" pitchFamily="66" charset="-128"/>
                <a:ea typeface="HG正楷書体-PRO" pitchFamily="66" charset="-128"/>
              </a:rPr>
              <a:t>)</a:t>
            </a:r>
            <a:r>
              <a:rPr lang="zh-TW" altLang="en-US" sz="2000" dirty="0">
                <a:solidFill>
                  <a:schemeClr val="bg1"/>
                </a:solidFill>
                <a:latin typeface="HG正楷書体-PRO" pitchFamily="66" charset="-128"/>
                <a:ea typeface="HG正楷書体-PRO" pitchFamily="66" charset="-128"/>
              </a:rPr>
              <a:t>洪</a:t>
            </a:r>
            <a:r>
              <a:rPr lang="zh-TW" altLang="en-US" sz="2000" dirty="0">
                <a:solidFill>
                  <a:schemeClr val="bg1"/>
                </a:solidFill>
                <a:latin typeface="KaiTi" panose="02010609060101010101" pitchFamily="49" charset="-122"/>
                <a:ea typeface="KaiTi" panose="02010609060101010101" pitchFamily="49" charset="-122"/>
              </a:rPr>
              <a:t>适</a:t>
            </a:r>
            <a:r>
              <a:rPr lang="zh-TW" altLang="en-US" sz="2000" dirty="0">
                <a:solidFill>
                  <a:schemeClr val="bg1"/>
                </a:solidFill>
                <a:latin typeface="HG正楷書体-PRO" pitchFamily="66" charset="-128"/>
                <a:ea typeface="HG正楷書体-PRO" pitchFamily="66" charset="-128"/>
              </a:rPr>
              <a:t>盤洲文集巻三三所収</a:t>
            </a:r>
            <a:endParaRPr lang="en-US" altLang="zh-TW" sz="2000" dirty="0">
              <a:solidFill>
                <a:schemeClr val="bg1"/>
              </a:solidFill>
              <a:latin typeface="HG正楷書体-PRO" pitchFamily="66" charset="-128"/>
              <a:ea typeface="HG正楷書体-PRO" pitchFamily="66" charset="-128"/>
            </a:endParaRPr>
          </a:p>
          <a:p>
            <a:pPr>
              <a:spcAft>
                <a:spcPts val="0"/>
              </a:spcAft>
              <a:buClrTx/>
              <a:buSzTx/>
              <a:buFontTx/>
              <a:buNone/>
              <a:defRPr/>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解説</a:t>
            </a:r>
            <a:r>
              <a:rPr lang="en-US" altLang="ja-JP" sz="2000" dirty="0">
                <a:solidFill>
                  <a:schemeClr val="bg1"/>
                </a:solidFill>
                <a:latin typeface="HG正楷書体-PRO" pitchFamily="66" charset="-128"/>
                <a:ea typeface="HG正楷書体-PRO" pitchFamily="66" charset="-128"/>
              </a:rPr>
              <a:t>】</a:t>
            </a:r>
          </a:p>
          <a:p>
            <a:pPr marL="269875" indent="-269875">
              <a:spcAft>
                <a:spcPts val="0"/>
              </a:spcAft>
              <a:buClrTx/>
              <a:buSzTx/>
              <a:defRPr/>
            </a:pPr>
            <a:r>
              <a:rPr lang="ja-JP" altLang="en-US" sz="2000" dirty="0">
                <a:solidFill>
                  <a:schemeClr val="bg1"/>
                </a:solidFill>
                <a:latin typeface="HG正楷書体-PRO" pitchFamily="66" charset="-128"/>
                <a:ea typeface="HG正楷書体-PRO" pitchFamily="66" charset="-128"/>
              </a:rPr>
              <a:t>①</a:t>
            </a:r>
            <a:r>
              <a:rPr lang="ja-JP" altLang="en-US" sz="2000" dirty="0">
                <a:solidFill>
                  <a:schemeClr val="bg1"/>
                </a:solidFill>
                <a:latin typeface="KaiTi" panose="02010609060101010101" pitchFamily="49" charset="-122"/>
                <a:ea typeface="KaiTi" panose="02010609060101010101" pitchFamily="49" charset="-122"/>
              </a:rPr>
              <a:t>鄱</a:t>
            </a:r>
            <a:r>
              <a:rPr lang="ja-JP" altLang="en-US" sz="2000" dirty="0">
                <a:solidFill>
                  <a:schemeClr val="bg1"/>
                </a:solidFill>
                <a:latin typeface="HG正楷書体-PRO" pitchFamily="66" charset="-128"/>
                <a:ea typeface="HG正楷書体-PRO" pitchFamily="66" charset="-128"/>
              </a:rPr>
              <a:t>陽（江西省波陽）の洪一族は南宋時代、洪皓とその子</a:t>
            </a:r>
            <a:r>
              <a:rPr lang="ja-JP" altLang="en-US" sz="2000" dirty="0">
                <a:solidFill>
                  <a:schemeClr val="bg1"/>
                </a:solidFill>
                <a:latin typeface="KaiTi" panose="02010609060101010101" pitchFamily="49" charset="-122"/>
                <a:ea typeface="KaiTi" panose="02010609060101010101" pitchFamily="49" charset="-122"/>
              </a:rPr>
              <a:t>适</a:t>
            </a:r>
            <a:r>
              <a:rPr lang="ja-JP" altLang="en-US" sz="2000" dirty="0">
                <a:solidFill>
                  <a:schemeClr val="bg1"/>
                </a:solidFill>
                <a:latin typeface="HG正楷書体-PRO" pitchFamily="66" charset="-128"/>
                <a:ea typeface="HG正楷書体-PRO" pitchFamily="66" charset="-128"/>
              </a:rPr>
              <a:t>・遵・邁らの文人官僚を輩出した名門。</a:t>
            </a:r>
            <a:endParaRPr lang="en-US" altLang="ja-JP" sz="2000" dirty="0">
              <a:solidFill>
                <a:schemeClr val="bg1"/>
              </a:solidFill>
              <a:latin typeface="HG正楷書体-PRO" pitchFamily="66" charset="-128"/>
              <a:ea typeface="HG正楷書体-PRO" pitchFamily="66" charset="-128"/>
            </a:endParaRPr>
          </a:p>
          <a:p>
            <a:pPr marL="269875" indent="-269875">
              <a:spcAft>
                <a:spcPts val="0"/>
              </a:spcAft>
              <a:buClrTx/>
              <a:buSzTx/>
              <a:defRPr/>
            </a:pPr>
            <a:r>
              <a:rPr lang="ja-JP" altLang="en-US" sz="2000" dirty="0">
                <a:solidFill>
                  <a:schemeClr val="bg1"/>
                </a:solidFill>
                <a:latin typeface="HG正楷書体-PRO" pitchFamily="66" charset="-128"/>
                <a:ea typeface="HG正楷書体-PRO" pitchFamily="66" charset="-128"/>
              </a:rPr>
              <a:t>②徽州：安徽省歙（しょう）県</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8" name="正方形/長方形 7">
            <a:extLst>
              <a:ext uri="{FF2B5EF4-FFF2-40B4-BE49-F238E27FC236}">
                <a16:creationId xmlns:a16="http://schemas.microsoft.com/office/drawing/2014/main" id="{8A24E77E-673E-4011-9B33-18B773ABAAB0}"/>
              </a:ext>
            </a:extLst>
          </p:cNvPr>
          <p:cNvSpPr/>
          <p:nvPr/>
        </p:nvSpPr>
        <p:spPr>
          <a:xfrm>
            <a:off x="0" y="4763"/>
            <a:ext cx="4572026" cy="6858000"/>
          </a:xfrm>
          <a:prstGeom prst="rect">
            <a:avLst/>
          </a:prstGeom>
          <a:gradFill flip="none" rotWithShape="1">
            <a:gsLst>
              <a:gs pos="60000">
                <a:schemeClr val="tx1">
                  <a:alpha val="60000"/>
                </a:schemeClr>
              </a:gs>
              <a:gs pos="100000">
                <a:schemeClr val="tx1">
                  <a:alpha val="0"/>
                </a:schemeClr>
              </a:gs>
            </a:gsLst>
            <a:lin ang="0" scaled="1"/>
            <a:tileRect/>
          </a:gradFill>
        </p:spPr>
        <p:txBody>
          <a:bodyPr vert="eaVert" lIns="360000" tIns="432000" rIns="360000" bIns="360000" anchor="ctr"/>
          <a:lstStyle/>
          <a:p>
            <a:pPr>
              <a:lnSpc>
                <a:spcPct val="120000"/>
              </a:lnSpc>
              <a:buClrTx/>
              <a:buSzTx/>
              <a:buFontTx/>
              <a:buNone/>
              <a:defRPr/>
            </a:pPr>
            <a:endParaRPr lang="en-US" altLang="ja-JP" sz="2400" dirty="0">
              <a:solidFill>
                <a:srgbClr val="FFC000"/>
              </a:solidFill>
              <a:latin typeface="HG正楷書体-PRO" pitchFamily="66" charset="-128"/>
              <a:ea typeface="HG正楷書体-PRO" pitchFamily="66" charset="-128"/>
            </a:endParaRPr>
          </a:p>
          <a:p>
            <a:pPr>
              <a:lnSpc>
                <a:spcPct val="120000"/>
              </a:lnSpc>
              <a:buClrTx/>
              <a:buSzTx/>
              <a:buFontTx/>
              <a:buNone/>
              <a:defRPr/>
            </a:pPr>
            <a:r>
              <a:rPr lang="ja-JP" altLang="en-US"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洪</a:t>
            </a:r>
            <a:r>
              <a:rPr lang="ja-JP" altLang="en-US" sz="2800" dirty="0" err="1">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家家</a:t>
            </a:r>
            <a:r>
              <a:rPr lang="ja-JP" altLang="en-US"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系図</a:t>
            </a:r>
            <a:endParaRPr lang="en-US" altLang="ja-JP"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endParaRP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r>
              <a:rPr lang="ja-JP" altLang="en-US" sz="28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适</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士良　　　　　　┌皓</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├─炳　┌</a:t>
            </a:r>
            <a:r>
              <a:rPr lang="ja-JP" altLang="en-US" sz="2800" dirty="0">
                <a:solidFill>
                  <a:schemeClr val="bg1"/>
                </a:solidFill>
                <a:effectLst>
                  <a:outerShdw blurRad="38100" dist="38100" dir="2700000" algn="tl">
                    <a:srgbClr val="000000">
                      <a:alpha val="43137"/>
                    </a:srgbClr>
                  </a:outerShdw>
                </a:effectLst>
                <a:uFill>
                  <a:solidFill>
                    <a:srgbClr val="FFC000"/>
                  </a:solidFill>
                </a:uFill>
                <a:latin typeface="HG正楷書体-PRO" pitchFamily="66" charset="-128"/>
                <a:ea typeface="HG正楷書体-PRO" pitchFamily="66" charset="-128"/>
              </a:rPr>
              <a:t>彦昇</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│├─┼遵</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章氏　├─┤　　│沈氏│</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何氏└彦先│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├邁</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├─┼曦</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董氏│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p>
        </p:txBody>
      </p:sp>
      <p:grpSp>
        <p:nvGrpSpPr>
          <p:cNvPr id="9" name="グループ化 8">
            <a:extLst>
              <a:ext uri="{FF2B5EF4-FFF2-40B4-BE49-F238E27FC236}">
                <a16:creationId xmlns:a16="http://schemas.microsoft.com/office/drawing/2014/main" id="{97BBAE82-B3B8-4AA4-BDC7-15EFF4EC5911}"/>
              </a:ext>
            </a:extLst>
          </p:cNvPr>
          <p:cNvGrpSpPr/>
          <p:nvPr/>
        </p:nvGrpSpPr>
        <p:grpSpPr>
          <a:xfrm>
            <a:off x="8245730" y="4029418"/>
            <a:ext cx="3733800" cy="420688"/>
            <a:chOff x="5048250" y="3149478"/>
            <a:chExt cx="3733800" cy="420688"/>
          </a:xfrm>
          <a:effectLst>
            <a:outerShdw blurRad="50800" dist="38100" dir="2700000" algn="tl" rotWithShape="0">
              <a:prstClr val="black">
                <a:alpha val="40000"/>
              </a:prstClr>
            </a:outerShdw>
          </a:effectLst>
        </p:grpSpPr>
        <p:sp>
          <p:nvSpPr>
            <p:cNvPr id="10" name="Line 7">
              <a:extLst>
                <a:ext uri="{FF2B5EF4-FFF2-40B4-BE49-F238E27FC236}">
                  <a16:creationId xmlns:a16="http://schemas.microsoft.com/office/drawing/2014/main" id="{7F5A107B-3A61-4929-8AEC-0CACE07E3C7A}"/>
                </a:ext>
              </a:extLst>
            </p:cNvPr>
            <p:cNvSpPr>
              <a:spLocks noChangeShapeType="1"/>
            </p:cNvSpPr>
            <p:nvPr/>
          </p:nvSpPr>
          <p:spPr bwMode="auto">
            <a:xfrm flipH="1" flipV="1">
              <a:off x="5048250" y="3324225"/>
              <a:ext cx="1101725" cy="0"/>
            </a:xfrm>
            <a:prstGeom prst="line">
              <a:avLst/>
            </a:prstGeom>
            <a:noFill/>
            <a:ln w="9525">
              <a:solidFill>
                <a:srgbClr val="003300"/>
              </a:solidFill>
              <a:round/>
              <a:headEnd/>
              <a:tailEnd type="oval" w="lg" len="lg"/>
            </a:ln>
          </p:spPr>
          <p:txBody>
            <a:bodyPr lIns="72000" tIns="72000" rIns="72000" bIns="72000">
              <a:spAutoFit/>
            </a:bodyPr>
            <a:lstStyle/>
            <a:p>
              <a:pPr>
                <a:defRPr/>
              </a:pPr>
              <a:endParaRPr lang="ja-JP" altLang="en-US" dirty="0"/>
            </a:p>
          </p:txBody>
        </p:sp>
        <p:sp>
          <p:nvSpPr>
            <p:cNvPr id="11" name="Rectangle 8">
              <a:extLst>
                <a:ext uri="{FF2B5EF4-FFF2-40B4-BE49-F238E27FC236}">
                  <a16:creationId xmlns:a16="http://schemas.microsoft.com/office/drawing/2014/main" id="{E5128221-A563-48A2-9CFF-74B85DC94984}"/>
                </a:ext>
              </a:extLst>
            </p:cNvPr>
            <p:cNvSpPr>
              <a:spLocks noChangeArrowheads="1"/>
            </p:cNvSpPr>
            <p:nvPr/>
          </p:nvSpPr>
          <p:spPr bwMode="auto">
            <a:xfrm>
              <a:off x="6149975" y="3149478"/>
              <a:ext cx="2632075" cy="420688"/>
            </a:xfrm>
            <a:prstGeom prst="rect">
              <a:avLst/>
            </a:prstGeom>
            <a:solidFill>
              <a:srgbClr val="003300">
                <a:alpha val="50195"/>
              </a:srgbClr>
            </a:solidFill>
            <a:ln w="9525" algn="ctr">
              <a:noFill/>
              <a:miter lim="800000"/>
              <a:headEnd/>
              <a:tailEnd/>
            </a:ln>
          </p:spPr>
          <p:txBody>
            <a:bodyPr lIns="0" tIns="0" rIns="0" bIns="36000">
              <a:spAutoFit/>
            </a:bodyPr>
            <a:lstStyle/>
            <a:p>
              <a:pPr algn="ctr">
                <a:lnSpc>
                  <a:spcPct val="120000"/>
                </a:lnSpc>
                <a:spcBef>
                  <a:spcPct val="50000"/>
                </a:spcBef>
                <a:buClrTx/>
                <a:buSzTx/>
                <a:buFontTx/>
                <a:buNone/>
                <a:defRPr/>
              </a:pPr>
              <a:r>
                <a:rPr lang="ja-JP" altLang="en-US" sz="2400" dirty="0">
                  <a:solidFill>
                    <a:schemeClr val="bg1"/>
                  </a:solidFill>
                  <a:latin typeface="HG正楷書体-PRO" panose="03000600000000000000" pitchFamily="66" charset="-128"/>
                  <a:ea typeface="HG正楷書体-PRO" panose="03000600000000000000" pitchFamily="66" charset="-128"/>
                </a:rPr>
                <a:t>徽州</a:t>
              </a:r>
              <a:r>
                <a:rPr lang="en-US" altLang="ja-JP" sz="2400" dirty="0">
                  <a:solidFill>
                    <a:schemeClr val="bg1"/>
                  </a:solidFill>
                  <a:latin typeface="HG正楷書体-PRO" panose="03000600000000000000" pitchFamily="66" charset="-128"/>
                  <a:ea typeface="HG正楷書体-PRO" panose="03000600000000000000" pitchFamily="66" charset="-128"/>
                </a:rPr>
                <a:t>(</a:t>
              </a:r>
              <a:r>
                <a:rPr lang="ja-JP" altLang="en-US" sz="2400" dirty="0">
                  <a:solidFill>
                    <a:schemeClr val="bg1"/>
                  </a:solidFill>
                  <a:latin typeface="HG正楷書体-PRO" panose="03000600000000000000" pitchFamily="66" charset="-128"/>
                  <a:ea typeface="HG正楷書体-PRO" panose="03000600000000000000" pitchFamily="66" charset="-128"/>
                </a:rPr>
                <a:t>安徽省歙県</a:t>
              </a:r>
              <a:r>
                <a:rPr lang="en-US" altLang="ja-JP" sz="2400" dirty="0">
                  <a:solidFill>
                    <a:schemeClr val="bg1"/>
                  </a:solidFill>
                  <a:latin typeface="HG正楷書体-PRO" panose="03000600000000000000" pitchFamily="66" charset="-128"/>
                  <a:ea typeface="HG正楷書体-PRO" panose="03000600000000000000" pitchFamily="66" charset="-128"/>
                </a:rPr>
                <a:t>)</a:t>
              </a:r>
              <a:endParaRPr lang="ja-JP" altLang="en-US" sz="2400" dirty="0">
                <a:solidFill>
                  <a:schemeClr val="bg1"/>
                </a:solidFill>
                <a:latin typeface="HG正楷書体-PRO" panose="03000600000000000000" pitchFamily="66" charset="-128"/>
                <a:ea typeface="HG正楷書体-PRO" panose="03000600000000000000" pitchFamily="66" charset="-128"/>
              </a:endParaRPr>
            </a:p>
          </p:txBody>
        </p:sp>
      </p:grpSp>
      <p:grpSp>
        <p:nvGrpSpPr>
          <p:cNvPr id="12" name="グループ化 9">
            <a:extLst>
              <a:ext uri="{FF2B5EF4-FFF2-40B4-BE49-F238E27FC236}">
                <a16:creationId xmlns:a16="http://schemas.microsoft.com/office/drawing/2014/main" id="{46B2F1B7-E1B4-4ADB-8484-8B82113BA6BC}"/>
              </a:ext>
            </a:extLst>
          </p:cNvPr>
          <p:cNvGrpSpPr/>
          <p:nvPr/>
        </p:nvGrpSpPr>
        <p:grpSpPr>
          <a:xfrm>
            <a:off x="6452890" y="4379068"/>
            <a:ext cx="2811462" cy="1598612"/>
            <a:chOff x="3166295" y="3535363"/>
            <a:chExt cx="2811462" cy="1598612"/>
          </a:xfrm>
          <a:effectLst>
            <a:outerShdw blurRad="50800" dist="38100" dir="2700000" algn="tl" rotWithShape="0">
              <a:prstClr val="black">
                <a:alpha val="40000"/>
              </a:prstClr>
            </a:outerShdw>
          </a:effectLst>
        </p:grpSpPr>
        <p:sp>
          <p:nvSpPr>
            <p:cNvPr id="13" name="Line 9">
              <a:extLst>
                <a:ext uri="{FF2B5EF4-FFF2-40B4-BE49-F238E27FC236}">
                  <a16:creationId xmlns:a16="http://schemas.microsoft.com/office/drawing/2014/main" id="{66830D4E-2801-4AED-8559-1DFBD1A6CB3F}"/>
                </a:ext>
              </a:extLst>
            </p:cNvPr>
            <p:cNvSpPr>
              <a:spLocks noChangeShapeType="1"/>
            </p:cNvSpPr>
            <p:nvPr/>
          </p:nvSpPr>
          <p:spPr bwMode="auto">
            <a:xfrm flipH="1" flipV="1">
              <a:off x="4608193" y="3535363"/>
              <a:ext cx="0" cy="1177924"/>
            </a:xfrm>
            <a:prstGeom prst="line">
              <a:avLst/>
            </a:prstGeom>
            <a:noFill/>
            <a:ln w="9525">
              <a:solidFill>
                <a:srgbClr val="003300"/>
              </a:solidFill>
              <a:round/>
              <a:headEnd/>
              <a:tailEnd type="oval" w="lg" len="lg"/>
            </a:ln>
          </p:spPr>
          <p:txBody>
            <a:bodyPr wrap="square" lIns="72000" tIns="72000" rIns="72000" bIns="72000">
              <a:spAutoFit/>
            </a:bodyPr>
            <a:lstStyle/>
            <a:p>
              <a:pPr>
                <a:defRPr/>
              </a:pPr>
              <a:endParaRPr lang="ja-JP" altLang="en-US" dirty="0"/>
            </a:p>
          </p:txBody>
        </p:sp>
        <p:sp>
          <p:nvSpPr>
            <p:cNvPr id="14" name="Rectangle 10">
              <a:extLst>
                <a:ext uri="{FF2B5EF4-FFF2-40B4-BE49-F238E27FC236}">
                  <a16:creationId xmlns:a16="http://schemas.microsoft.com/office/drawing/2014/main" id="{1E06C991-2CBB-4636-9869-C227FBE020B0}"/>
                </a:ext>
              </a:extLst>
            </p:cNvPr>
            <p:cNvSpPr>
              <a:spLocks noChangeArrowheads="1"/>
            </p:cNvSpPr>
            <p:nvPr/>
          </p:nvSpPr>
          <p:spPr bwMode="auto">
            <a:xfrm>
              <a:off x="3166295" y="4713287"/>
              <a:ext cx="2811462" cy="420688"/>
            </a:xfrm>
            <a:prstGeom prst="rect">
              <a:avLst/>
            </a:prstGeom>
            <a:solidFill>
              <a:srgbClr val="003300">
                <a:alpha val="50195"/>
              </a:srgbClr>
            </a:solidFill>
            <a:ln w="9525" algn="ctr">
              <a:noFill/>
              <a:miter lim="800000"/>
              <a:headEnd/>
              <a:tailEnd/>
            </a:ln>
          </p:spPr>
          <p:txBody>
            <a:bodyPr lIns="0" tIns="0" rIns="0" bIns="36000">
              <a:spAutoFit/>
            </a:bodyPr>
            <a:lstStyle/>
            <a:p>
              <a:pPr algn="ctr">
                <a:lnSpc>
                  <a:spcPct val="120000"/>
                </a:lnSpc>
                <a:spcBef>
                  <a:spcPct val="50000"/>
                </a:spcBef>
                <a:buClrTx/>
                <a:buSzTx/>
                <a:buFontTx/>
                <a:buNone/>
                <a:defRPr/>
              </a:pPr>
              <a:r>
                <a:rPr lang="ja-JP" altLang="en-US" sz="2400" dirty="0">
                  <a:solidFill>
                    <a:schemeClr val="bg1"/>
                  </a:solidFill>
                  <a:latin typeface="KaiTi" panose="02010609060101010101" pitchFamily="49" charset="-122"/>
                  <a:ea typeface="KaiTi" panose="02010609060101010101" pitchFamily="49" charset="-122"/>
                </a:rPr>
                <a:t>鄱</a:t>
              </a:r>
              <a:r>
                <a:rPr lang="ja-JP" altLang="en-US" sz="2400" dirty="0">
                  <a:solidFill>
                    <a:schemeClr val="bg1"/>
                  </a:solidFill>
                  <a:latin typeface="HG正楷書体-PRO" panose="03000600000000000000" pitchFamily="66" charset="-128"/>
                  <a:ea typeface="HG正楷書体-PRO" panose="03000600000000000000" pitchFamily="66" charset="-128"/>
                </a:rPr>
                <a:t>陽</a:t>
              </a:r>
              <a:r>
                <a:rPr lang="en-US" altLang="ja-JP" sz="2400" dirty="0">
                  <a:solidFill>
                    <a:schemeClr val="bg1"/>
                  </a:solidFill>
                  <a:latin typeface="HG正楷書体-PRO" panose="03000600000000000000" pitchFamily="66" charset="-128"/>
                  <a:ea typeface="HG正楷書体-PRO" panose="03000600000000000000" pitchFamily="66" charset="-128"/>
                </a:rPr>
                <a:t>(</a:t>
              </a:r>
              <a:r>
                <a:rPr lang="ja-JP" altLang="en-US" sz="2400" dirty="0">
                  <a:solidFill>
                    <a:schemeClr val="bg1"/>
                  </a:solidFill>
                  <a:latin typeface="HG正楷書体-PRO" panose="03000600000000000000" pitchFamily="66" charset="-128"/>
                  <a:ea typeface="HG正楷書体-PRO" panose="03000600000000000000" pitchFamily="66" charset="-128"/>
                </a:rPr>
                <a:t>江西省</a:t>
              </a:r>
              <a:r>
                <a:rPr lang="zh-CN" altLang="en-US" sz="2400" dirty="0">
                  <a:solidFill>
                    <a:schemeClr val="bg1"/>
                  </a:solidFill>
                  <a:latin typeface="KaiTi" panose="02010609060101010101" pitchFamily="49" charset="-122"/>
                  <a:ea typeface="KaiTi" panose="02010609060101010101" pitchFamily="49" charset="-122"/>
                </a:rPr>
                <a:t>鄱</a:t>
              </a:r>
              <a:r>
                <a:rPr lang="zh-CN" altLang="en-US" sz="2400" dirty="0">
                  <a:solidFill>
                    <a:schemeClr val="bg1"/>
                  </a:solidFill>
                  <a:latin typeface="HG正楷書体-PRO" panose="03000600000000000000" pitchFamily="66" charset="-128"/>
                  <a:ea typeface="HG正楷書体-PRO" panose="03000600000000000000" pitchFamily="66" charset="-128"/>
                </a:rPr>
                <a:t>陽</a:t>
              </a:r>
              <a:r>
                <a:rPr lang="en-US" altLang="ja-JP" sz="2400" dirty="0">
                  <a:solidFill>
                    <a:schemeClr val="bg1"/>
                  </a:solidFill>
                  <a:latin typeface="HG正楷書体-PRO" panose="03000600000000000000" pitchFamily="66" charset="-128"/>
                  <a:ea typeface="HG正楷書体-PRO" panose="03000600000000000000" pitchFamily="66" charset="-128"/>
                </a:rPr>
                <a:t>)</a:t>
              </a:r>
              <a:endParaRPr lang="ja-JP" altLang="en-US" sz="2400" dirty="0">
                <a:solidFill>
                  <a:schemeClr val="bg1"/>
                </a:solidFill>
                <a:latin typeface="HG正楷書体-PRO" panose="03000600000000000000" pitchFamily="66" charset="-128"/>
                <a:ea typeface="HG正楷書体-PRO" panose="03000600000000000000" pitchFamily="66" charset="-128"/>
              </a:endParaRPr>
            </a:p>
          </p:txBody>
        </p:sp>
      </p:grpSp>
    </p:spTree>
    <p:extLst>
      <p:ext uri="{BB962C8B-B14F-4D97-AF65-F5344CB8AC3E}">
        <p14:creationId xmlns:p14="http://schemas.microsoft.com/office/powerpoint/2010/main" val="14948814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rotWithShape="1">
          <a:blip r:embed="rId3" cstate="print"/>
          <a:srcRect l="52038" t="18811" r="3343" b="6270"/>
          <a:stretch/>
        </p:blipFill>
        <p:spPr bwMode="auto">
          <a:xfrm>
            <a:off x="0" y="4603"/>
            <a:ext cx="4788000" cy="6859588"/>
          </a:xfrm>
          <a:prstGeom prst="rect">
            <a:avLst/>
          </a:prstGeom>
          <a:noFill/>
          <a:ln w="6350">
            <a:noFill/>
            <a:miter lim="800000"/>
            <a:headEnd/>
            <a:tailEnd type="none" w="lg" len="med"/>
          </a:ln>
        </p:spPr>
      </p:pic>
      <p:sp>
        <p:nvSpPr>
          <p:cNvPr id="14338" name="テキスト ボックス 4"/>
          <p:cNvSpPr txBox="1">
            <a:spLocks noChangeArrowheads="1"/>
          </p:cNvSpPr>
          <p:nvPr/>
        </p:nvSpPr>
        <p:spPr bwMode="auto">
          <a:xfrm>
            <a:off x="4788000" y="4603"/>
            <a:ext cx="7404000" cy="6858000"/>
          </a:xfrm>
          <a:prstGeom prst="rect">
            <a:avLst/>
          </a:prstGeom>
          <a:gradFill>
            <a:gsLst>
              <a:gs pos="0">
                <a:schemeClr val="tx1">
                  <a:alpha val="0"/>
                </a:schemeClr>
              </a:gs>
              <a:gs pos="25000">
                <a:schemeClr val="tx1"/>
              </a:gs>
              <a:gs pos="100000">
                <a:schemeClr val="tx1"/>
              </a:gs>
            </a:gsLst>
            <a:lin ang="0" scaled="1"/>
          </a:gradFill>
          <a:ln w="9525">
            <a:noFill/>
            <a:miter lim="800000"/>
            <a:headEnd/>
            <a:tailEnd/>
          </a:ln>
        </p:spPr>
        <p:txBody>
          <a:bodyPr vert="eaVert" lIns="360000" tIns="540000" rIns="360000" bIns="360000" anchor="ctr" anchorCtr="0"/>
          <a:lstStyle/>
          <a:p>
            <a:pPr>
              <a:spcAft>
                <a:spcPts val="1200"/>
              </a:spcAft>
              <a:buClrTx/>
              <a:buSzTx/>
            </a:pPr>
            <a:r>
              <a:rPr lang="ja-JP" altLang="en-US" sz="3200" dirty="0">
                <a:solidFill>
                  <a:srgbClr val="FFD297"/>
                </a:solidFill>
                <a:latin typeface="HG正楷書体-PRO" pitchFamily="66" charset="-128"/>
                <a:ea typeface="HG正楷書体-PRO" pitchFamily="66" charset="-128"/>
              </a:rPr>
              <a:t>庶民に開かれた官僚への道</a:t>
            </a:r>
            <a:endParaRPr lang="zh-TW" altLang="en-US" sz="3200" dirty="0">
              <a:solidFill>
                <a:srgbClr val="FFD297"/>
              </a:solidFill>
              <a:latin typeface="HG正楷書体-PRO" pitchFamily="66" charset="-128"/>
              <a:ea typeface="HG正楷書体-PRO" pitchFamily="66" charset="-128"/>
            </a:endParaRPr>
          </a:p>
          <a:p>
            <a:pPr>
              <a:spcAft>
                <a:spcPts val="1200"/>
              </a:spcAft>
              <a:buClrTx/>
              <a:buSzTx/>
              <a:buFontTx/>
              <a:buNone/>
            </a:pPr>
            <a:r>
              <a:rPr lang="ja-JP" altLang="en-US" sz="2800" dirty="0">
                <a:solidFill>
                  <a:schemeClr val="bg1"/>
                </a:solidFill>
                <a:latin typeface="HG正楷書体-PRO" pitchFamily="66" charset="-128"/>
                <a:ea typeface="HG正楷書体-PRO" pitchFamily="66" charset="-128"/>
              </a:rPr>
              <a:t>（曽祖父・洪士良のとき）祖父（子中大夫・炳）が若くしてこの世を去り、幼い二人の孫が残された。</a:t>
            </a:r>
            <a:endParaRPr lang="en-US" altLang="ja-JP" sz="2800" dirty="0">
              <a:solidFill>
                <a:schemeClr val="bg1"/>
              </a:solidFill>
              <a:latin typeface="HG正楷書体-PRO" pitchFamily="66" charset="-128"/>
              <a:ea typeface="HG正楷書体-PRO" pitchFamily="66" charset="-128"/>
            </a:endParaRPr>
          </a:p>
          <a:p>
            <a:pPr>
              <a:spcAft>
                <a:spcPts val="1200"/>
              </a:spcAft>
              <a:buClrTx/>
              <a:buSzTx/>
              <a:buFontTx/>
              <a:buNone/>
            </a:pPr>
            <a:r>
              <a:rPr lang="ja-JP" altLang="en-US" sz="2800" dirty="0">
                <a:solidFill>
                  <a:schemeClr val="bg1"/>
                </a:solidFill>
                <a:latin typeface="HG正楷書体-PRO" pitchFamily="66" charset="-128"/>
                <a:ea typeface="HG正楷書体-PRO" pitchFamily="66" charset="-128"/>
              </a:rPr>
              <a:t>　曽祖父は悲嘆に暮れたが、二人の孫が独り立ちできるようにと町へ連れて行き、優秀な先生を探して教育を受けさせた。</a:t>
            </a:r>
            <a:endParaRPr lang="en-US" altLang="ja-JP" sz="2800" dirty="0">
              <a:solidFill>
                <a:schemeClr val="bg1"/>
              </a:solidFill>
              <a:latin typeface="HG正楷書体-PRO" pitchFamily="66" charset="-128"/>
              <a:ea typeface="HG正楷書体-PRO" pitchFamily="66" charset="-128"/>
            </a:endParaRPr>
          </a:p>
          <a:p>
            <a:pPr algn="r">
              <a:spcAft>
                <a:spcPts val="1200"/>
              </a:spcAft>
              <a:buClrTx/>
              <a:buSzTx/>
            </a:pPr>
            <a:r>
              <a:rPr lang="ja-JP" altLang="en-US" sz="2000" dirty="0">
                <a:solidFill>
                  <a:schemeClr val="bg1"/>
                </a:solidFill>
                <a:latin typeface="HG正楷書体-PRO" pitchFamily="66" charset="-128"/>
                <a:ea typeface="HG正楷書体-PRO" pitchFamily="66" charset="-128"/>
              </a:rPr>
              <a:t>先君述</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南宋</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洪</a:t>
            </a:r>
            <a:r>
              <a:rPr lang="ja-JP" altLang="en-US" sz="2000" dirty="0">
                <a:solidFill>
                  <a:schemeClr val="bg1"/>
                </a:solidFill>
                <a:latin typeface="KaiTi" panose="02010609060101010101" pitchFamily="49" charset="-122"/>
                <a:ea typeface="KaiTi" panose="02010609060101010101" pitchFamily="49" charset="-122"/>
              </a:rPr>
              <a:t>适</a:t>
            </a:r>
            <a:r>
              <a:rPr lang="ja-JP" altLang="en-US" sz="2000" dirty="0">
                <a:solidFill>
                  <a:schemeClr val="bg1"/>
                </a:solidFill>
                <a:latin typeface="HG正楷書体-PRO" pitchFamily="66" charset="-128"/>
                <a:ea typeface="HG正楷書体-PRO" pitchFamily="66" charset="-128"/>
              </a:rPr>
              <a:t>盤洲文集巻七四所収</a:t>
            </a:r>
          </a:p>
        </p:txBody>
      </p:sp>
      <p:cxnSp>
        <p:nvCxnSpPr>
          <p:cNvPr id="14340" name="直線コネクタ 5"/>
          <p:cNvCxnSpPr>
            <a:cxnSpLocks noChangeShapeType="1"/>
          </p:cNvCxnSpPr>
          <p:nvPr/>
        </p:nvCxnSpPr>
        <p:spPr bwMode="auto">
          <a:xfrm rot="16200000" flipH="1">
            <a:off x="-150812" y="3451067"/>
            <a:ext cx="5857875" cy="142875"/>
          </a:xfrm>
          <a:prstGeom prst="line">
            <a:avLst/>
          </a:prstGeom>
          <a:noFill/>
          <a:ln w="19050" algn="ctr">
            <a:solidFill>
              <a:srgbClr val="FF0000"/>
            </a:solidFill>
            <a:round/>
            <a:headEnd/>
            <a:tailEnd type="none" w="lg" len="med"/>
          </a:ln>
        </p:spPr>
      </p:cxnSp>
      <p:cxnSp>
        <p:nvCxnSpPr>
          <p:cNvPr id="14341" name="直線コネクタ 7"/>
          <p:cNvCxnSpPr>
            <a:cxnSpLocks noChangeShapeType="1"/>
          </p:cNvCxnSpPr>
          <p:nvPr/>
        </p:nvCxnSpPr>
        <p:spPr bwMode="auto">
          <a:xfrm rot="16200000" flipH="1">
            <a:off x="849313" y="2093754"/>
            <a:ext cx="3000375" cy="0"/>
          </a:xfrm>
          <a:prstGeom prst="line">
            <a:avLst/>
          </a:prstGeom>
          <a:noFill/>
          <a:ln w="19050" algn="ctr">
            <a:solidFill>
              <a:srgbClr val="FF0000"/>
            </a:solidFill>
            <a:round/>
            <a:headEnd/>
            <a:tailEnd type="none" w="lg" len="med"/>
          </a:ln>
        </p:spPr>
      </p:cxnSp>
      <p:cxnSp>
        <p:nvCxnSpPr>
          <p:cNvPr id="14342" name="直線コネクタ 11"/>
          <p:cNvCxnSpPr>
            <a:cxnSpLocks noChangeShapeType="1"/>
          </p:cNvCxnSpPr>
          <p:nvPr/>
        </p:nvCxnSpPr>
        <p:spPr bwMode="auto">
          <a:xfrm rot="5400000">
            <a:off x="2920206" y="6153785"/>
            <a:ext cx="571500" cy="1588"/>
          </a:xfrm>
          <a:prstGeom prst="line">
            <a:avLst/>
          </a:prstGeom>
          <a:noFill/>
          <a:ln w="19050" algn="ctr">
            <a:solidFill>
              <a:srgbClr val="FF0000"/>
            </a:solidFill>
            <a:round/>
            <a:headEnd/>
            <a:tailEnd type="none" w="lg" len="med"/>
          </a:ln>
        </p:spPr>
      </p:cxn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8" name="正方形/長方形 7">
            <a:extLst>
              <a:ext uri="{FF2B5EF4-FFF2-40B4-BE49-F238E27FC236}">
                <a16:creationId xmlns:a16="http://schemas.microsoft.com/office/drawing/2014/main" id="{8A24E77E-673E-4011-9B33-18B773ABAAB0}"/>
              </a:ext>
            </a:extLst>
          </p:cNvPr>
          <p:cNvSpPr/>
          <p:nvPr/>
        </p:nvSpPr>
        <p:spPr>
          <a:xfrm>
            <a:off x="0" y="4763"/>
            <a:ext cx="4572026" cy="6858000"/>
          </a:xfrm>
          <a:prstGeom prst="rect">
            <a:avLst/>
          </a:prstGeom>
          <a:gradFill flip="none" rotWithShape="1">
            <a:gsLst>
              <a:gs pos="60000">
                <a:schemeClr val="tx1">
                  <a:alpha val="60000"/>
                </a:schemeClr>
              </a:gs>
              <a:gs pos="100000">
                <a:schemeClr val="tx1">
                  <a:alpha val="0"/>
                </a:schemeClr>
              </a:gs>
            </a:gsLst>
            <a:lin ang="0" scaled="1"/>
            <a:tileRect/>
          </a:gradFill>
        </p:spPr>
        <p:txBody>
          <a:bodyPr vert="eaVert" lIns="360000" tIns="432000" rIns="360000" bIns="360000" anchor="ctr"/>
          <a:lstStyle/>
          <a:p>
            <a:pPr>
              <a:lnSpc>
                <a:spcPct val="120000"/>
              </a:lnSpc>
              <a:buClrTx/>
              <a:buSzTx/>
              <a:buFontTx/>
              <a:buNone/>
              <a:defRPr/>
            </a:pPr>
            <a:endParaRPr lang="en-US" altLang="ja-JP" sz="2400" dirty="0">
              <a:solidFill>
                <a:srgbClr val="FFC000"/>
              </a:solidFill>
              <a:latin typeface="HG正楷書体-PRO" pitchFamily="66" charset="-128"/>
              <a:ea typeface="HG正楷書体-PRO" pitchFamily="66" charset="-128"/>
            </a:endParaRPr>
          </a:p>
          <a:p>
            <a:pPr>
              <a:lnSpc>
                <a:spcPct val="120000"/>
              </a:lnSpc>
              <a:buClrTx/>
              <a:buSzTx/>
              <a:buFontTx/>
              <a:buNone/>
              <a:defRPr/>
            </a:pPr>
            <a:r>
              <a:rPr lang="ja-JP" altLang="en-US"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洪</a:t>
            </a:r>
            <a:r>
              <a:rPr lang="ja-JP" altLang="en-US" sz="2800" dirty="0" err="1">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家家</a:t>
            </a:r>
            <a:r>
              <a:rPr lang="ja-JP" altLang="en-US"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系図</a:t>
            </a:r>
            <a:endParaRPr lang="en-US" altLang="ja-JP"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endParaRP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r>
              <a:rPr lang="ja-JP" altLang="en-US" sz="28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适</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士良　　　　　　┌皓</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├─炳　┌</a:t>
            </a:r>
            <a:r>
              <a:rPr lang="ja-JP" altLang="en-US" sz="2800" dirty="0">
                <a:solidFill>
                  <a:schemeClr val="bg1"/>
                </a:solidFill>
                <a:effectLst>
                  <a:outerShdw blurRad="38100" dist="38100" dir="2700000" algn="tl">
                    <a:srgbClr val="000000">
                      <a:alpha val="43137"/>
                    </a:srgbClr>
                  </a:outerShdw>
                </a:effectLst>
                <a:uFill>
                  <a:solidFill>
                    <a:srgbClr val="FFC000"/>
                  </a:solidFill>
                </a:uFill>
                <a:latin typeface="HG正楷書体-PRO" pitchFamily="66" charset="-128"/>
                <a:ea typeface="HG正楷書体-PRO" pitchFamily="66" charset="-128"/>
              </a:rPr>
              <a:t>彦昇</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│├─┼遵</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章氏　├─┤　　│沈氏│</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何氏└彦先│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├邁</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├─┼曦</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董氏│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p>
        </p:txBody>
      </p:sp>
      <p:grpSp>
        <p:nvGrpSpPr>
          <p:cNvPr id="12" name="グループ化 9">
            <a:extLst>
              <a:ext uri="{FF2B5EF4-FFF2-40B4-BE49-F238E27FC236}">
                <a16:creationId xmlns:a16="http://schemas.microsoft.com/office/drawing/2014/main" id="{46B2F1B7-E1B4-4ADB-8484-8B82113BA6BC}"/>
              </a:ext>
            </a:extLst>
          </p:cNvPr>
          <p:cNvGrpSpPr/>
          <p:nvPr/>
        </p:nvGrpSpPr>
        <p:grpSpPr>
          <a:xfrm>
            <a:off x="6452890" y="4379068"/>
            <a:ext cx="2811462" cy="1598612"/>
            <a:chOff x="3166295" y="3535363"/>
            <a:chExt cx="2811462" cy="1598612"/>
          </a:xfrm>
          <a:effectLst>
            <a:outerShdw blurRad="50800" dist="38100" dir="2700000" algn="tl" rotWithShape="0">
              <a:prstClr val="black">
                <a:alpha val="40000"/>
              </a:prstClr>
            </a:outerShdw>
          </a:effectLst>
        </p:grpSpPr>
        <p:sp>
          <p:nvSpPr>
            <p:cNvPr id="13" name="Line 9">
              <a:extLst>
                <a:ext uri="{FF2B5EF4-FFF2-40B4-BE49-F238E27FC236}">
                  <a16:creationId xmlns:a16="http://schemas.microsoft.com/office/drawing/2014/main" id="{66830D4E-2801-4AED-8559-1DFBD1A6CB3F}"/>
                </a:ext>
              </a:extLst>
            </p:cNvPr>
            <p:cNvSpPr>
              <a:spLocks noChangeShapeType="1"/>
            </p:cNvSpPr>
            <p:nvPr/>
          </p:nvSpPr>
          <p:spPr bwMode="auto">
            <a:xfrm flipH="1" flipV="1">
              <a:off x="4608193" y="3535363"/>
              <a:ext cx="0" cy="1177924"/>
            </a:xfrm>
            <a:prstGeom prst="line">
              <a:avLst/>
            </a:prstGeom>
            <a:noFill/>
            <a:ln w="9525">
              <a:solidFill>
                <a:srgbClr val="003300"/>
              </a:solidFill>
              <a:round/>
              <a:headEnd/>
              <a:tailEnd type="oval" w="lg" len="lg"/>
            </a:ln>
          </p:spPr>
          <p:txBody>
            <a:bodyPr wrap="square" lIns="72000" tIns="72000" rIns="72000" bIns="72000">
              <a:spAutoFit/>
            </a:bodyPr>
            <a:lstStyle/>
            <a:p>
              <a:pPr>
                <a:defRPr/>
              </a:pPr>
              <a:endParaRPr lang="ja-JP" altLang="en-US" dirty="0"/>
            </a:p>
          </p:txBody>
        </p:sp>
        <p:sp>
          <p:nvSpPr>
            <p:cNvPr id="14" name="Rectangle 10">
              <a:extLst>
                <a:ext uri="{FF2B5EF4-FFF2-40B4-BE49-F238E27FC236}">
                  <a16:creationId xmlns:a16="http://schemas.microsoft.com/office/drawing/2014/main" id="{1E06C991-2CBB-4636-9869-C227FBE020B0}"/>
                </a:ext>
              </a:extLst>
            </p:cNvPr>
            <p:cNvSpPr>
              <a:spLocks noChangeArrowheads="1"/>
            </p:cNvSpPr>
            <p:nvPr/>
          </p:nvSpPr>
          <p:spPr bwMode="auto">
            <a:xfrm>
              <a:off x="3166295" y="4713287"/>
              <a:ext cx="2811462" cy="420688"/>
            </a:xfrm>
            <a:prstGeom prst="rect">
              <a:avLst/>
            </a:prstGeom>
            <a:solidFill>
              <a:srgbClr val="003300">
                <a:alpha val="50195"/>
              </a:srgbClr>
            </a:solidFill>
            <a:ln w="9525" algn="ctr">
              <a:noFill/>
              <a:miter lim="800000"/>
              <a:headEnd/>
              <a:tailEnd/>
            </a:ln>
          </p:spPr>
          <p:txBody>
            <a:bodyPr lIns="0" tIns="0" rIns="0" bIns="36000">
              <a:spAutoFit/>
            </a:bodyPr>
            <a:lstStyle/>
            <a:p>
              <a:pPr algn="ctr">
                <a:lnSpc>
                  <a:spcPct val="120000"/>
                </a:lnSpc>
                <a:spcBef>
                  <a:spcPct val="50000"/>
                </a:spcBef>
                <a:buClrTx/>
                <a:buSzTx/>
                <a:buFontTx/>
                <a:buNone/>
                <a:defRPr/>
              </a:pPr>
              <a:r>
                <a:rPr lang="ja-JP" altLang="en-US" sz="2400" dirty="0">
                  <a:solidFill>
                    <a:schemeClr val="bg1"/>
                  </a:solidFill>
                  <a:latin typeface="KaiTi" panose="02010609060101010101" pitchFamily="49" charset="-122"/>
                  <a:ea typeface="KaiTi" panose="02010609060101010101" pitchFamily="49" charset="-122"/>
                </a:rPr>
                <a:t>鄱</a:t>
              </a:r>
              <a:r>
                <a:rPr lang="ja-JP" altLang="en-US" sz="2400" dirty="0">
                  <a:solidFill>
                    <a:schemeClr val="bg1"/>
                  </a:solidFill>
                  <a:latin typeface="HG正楷書体-PRO" panose="03000600000000000000" pitchFamily="66" charset="-128"/>
                  <a:ea typeface="HG正楷書体-PRO" panose="03000600000000000000" pitchFamily="66" charset="-128"/>
                </a:rPr>
                <a:t>陽</a:t>
              </a:r>
              <a:r>
                <a:rPr lang="en-US" altLang="ja-JP" sz="2400" dirty="0">
                  <a:solidFill>
                    <a:schemeClr val="bg1"/>
                  </a:solidFill>
                  <a:latin typeface="HG正楷書体-PRO" panose="03000600000000000000" pitchFamily="66" charset="-128"/>
                  <a:ea typeface="HG正楷書体-PRO" panose="03000600000000000000" pitchFamily="66" charset="-128"/>
                </a:rPr>
                <a:t>(</a:t>
              </a:r>
              <a:r>
                <a:rPr lang="ja-JP" altLang="en-US" sz="2400" dirty="0">
                  <a:solidFill>
                    <a:schemeClr val="bg1"/>
                  </a:solidFill>
                  <a:latin typeface="HG正楷書体-PRO" panose="03000600000000000000" pitchFamily="66" charset="-128"/>
                  <a:ea typeface="HG正楷書体-PRO" panose="03000600000000000000" pitchFamily="66" charset="-128"/>
                </a:rPr>
                <a:t>江西省</a:t>
              </a:r>
              <a:r>
                <a:rPr lang="zh-CN" altLang="en-US" sz="2400" dirty="0">
                  <a:solidFill>
                    <a:schemeClr val="bg1"/>
                  </a:solidFill>
                  <a:latin typeface="KaiTi" panose="02010609060101010101" pitchFamily="49" charset="-122"/>
                  <a:ea typeface="KaiTi" panose="02010609060101010101" pitchFamily="49" charset="-122"/>
                </a:rPr>
                <a:t>鄱</a:t>
              </a:r>
              <a:r>
                <a:rPr lang="zh-CN" altLang="en-US" sz="2400" dirty="0">
                  <a:solidFill>
                    <a:schemeClr val="bg1"/>
                  </a:solidFill>
                  <a:latin typeface="HG正楷書体-PRO" panose="03000600000000000000" pitchFamily="66" charset="-128"/>
                  <a:ea typeface="HG正楷書体-PRO" panose="03000600000000000000" pitchFamily="66" charset="-128"/>
                </a:rPr>
                <a:t>陽</a:t>
              </a:r>
              <a:r>
                <a:rPr lang="en-US" altLang="ja-JP" sz="2400" dirty="0">
                  <a:solidFill>
                    <a:schemeClr val="bg1"/>
                  </a:solidFill>
                  <a:latin typeface="HG正楷書体-PRO" panose="03000600000000000000" pitchFamily="66" charset="-128"/>
                  <a:ea typeface="HG正楷書体-PRO" panose="03000600000000000000" pitchFamily="66" charset="-128"/>
                </a:rPr>
                <a:t>)</a:t>
              </a:r>
              <a:endParaRPr lang="ja-JP" altLang="en-US" sz="2400" dirty="0">
                <a:solidFill>
                  <a:schemeClr val="bg1"/>
                </a:solidFill>
                <a:latin typeface="HG正楷書体-PRO" panose="03000600000000000000" pitchFamily="66" charset="-128"/>
                <a:ea typeface="HG正楷書体-PRO" panose="03000600000000000000" pitchFamily="66" charset="-128"/>
              </a:endParaRPr>
            </a:p>
          </p:txBody>
        </p:sp>
      </p:grpSp>
      <p:sp>
        <p:nvSpPr>
          <p:cNvPr id="15" name="星 32 10">
            <a:extLst>
              <a:ext uri="{FF2B5EF4-FFF2-40B4-BE49-F238E27FC236}">
                <a16:creationId xmlns:a16="http://schemas.microsoft.com/office/drawing/2014/main" id="{2592A5C0-A966-4186-84D7-B3AD5C7561CE}"/>
              </a:ext>
            </a:extLst>
          </p:cNvPr>
          <p:cNvSpPr/>
          <p:nvPr/>
        </p:nvSpPr>
        <p:spPr bwMode="auto">
          <a:xfrm>
            <a:off x="1620780" y="1516314"/>
            <a:ext cx="1080120" cy="1080120"/>
          </a:xfrm>
          <a:prstGeom prst="star32">
            <a:avLst/>
          </a:prstGeom>
          <a:gradFill flip="none" rotWithShape="1">
            <a:gsLst>
              <a:gs pos="0">
                <a:schemeClr val="tx1">
                  <a:alpha val="50000"/>
                </a:schemeClr>
              </a:gs>
              <a:gs pos="75000">
                <a:schemeClr val="tx1">
                  <a:alpha val="20000"/>
                </a:schemeClr>
              </a:gs>
              <a:gs pos="100000">
                <a:schemeClr val="tx1">
                  <a:alpha val="0"/>
                </a:schemeClr>
              </a:gs>
            </a:gsLst>
            <a:path path="shape">
              <a:fillToRect l="50000" t="50000" r="50000" b="50000"/>
            </a:path>
            <a:tileRect/>
          </a:gradFill>
          <a:ln w="6350" cap="flat" cmpd="sng" algn="ctr">
            <a:noFill/>
            <a:prstDash val="solid"/>
            <a:round/>
            <a:headEnd type="oval" w="med" len="med"/>
            <a:tailEnd type="none" w="lg" len="med"/>
          </a:ln>
          <a:effectLst/>
        </p:spPr>
        <p:txBody>
          <a:bodyPr vert="horz" wrap="square" lIns="0" tIns="0" rIns="180000" bIns="0" numCol="1" rtlCol="0" anchor="ctr" anchorCtr="1" compatLnSpc="1">
            <a:prstTxWarp prst="textNoShape">
              <a:avLst/>
            </a:prstTxWarp>
            <a:noAutofit/>
          </a:bodyPr>
          <a:lstStyle/>
          <a:p>
            <a:pPr marL="190500"/>
            <a:r>
              <a:rPr lang="en-US" altLang="ja-JP" sz="4000" b="1" dirty="0">
                <a:solidFill>
                  <a:srgbClr val="FF0000"/>
                </a:solidFill>
              </a:rPr>
              <a:t>×</a:t>
            </a:r>
            <a:endParaRPr lang="ja-JP" altLang="en-US" sz="4000" b="1" dirty="0">
              <a:solidFill>
                <a:srgbClr val="FF0000"/>
              </a:solidFill>
            </a:endParaRPr>
          </a:p>
        </p:txBody>
      </p:sp>
    </p:spTree>
    <p:extLst>
      <p:ext uri="{BB962C8B-B14F-4D97-AF65-F5344CB8AC3E}">
        <p14:creationId xmlns:p14="http://schemas.microsoft.com/office/powerpoint/2010/main" val="4041739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cstate="print"/>
          <a:srcRect l="7285" t="16699" r="2684" b="6723"/>
          <a:stretch>
            <a:fillRect/>
          </a:stretch>
        </p:blipFill>
        <p:spPr bwMode="auto">
          <a:xfrm>
            <a:off x="6954" y="-6350"/>
            <a:ext cx="4565650" cy="6864350"/>
          </a:xfrm>
          <a:prstGeom prst="rect">
            <a:avLst/>
          </a:prstGeom>
          <a:noFill/>
          <a:ln w="6350">
            <a:noFill/>
            <a:miter lim="800000"/>
            <a:headEnd/>
            <a:tailEnd type="none" w="lg" len="med"/>
          </a:ln>
        </p:spPr>
      </p:pic>
      <p:sp>
        <p:nvSpPr>
          <p:cNvPr id="15362" name="テキスト ボックス 4"/>
          <p:cNvSpPr txBox="1">
            <a:spLocks noChangeArrowheads="1"/>
          </p:cNvSpPr>
          <p:nvPr/>
        </p:nvSpPr>
        <p:spPr bwMode="auto">
          <a:xfrm>
            <a:off x="4572604" y="0"/>
            <a:ext cx="7619396" cy="6858000"/>
          </a:xfrm>
          <a:prstGeom prst="rect">
            <a:avLst/>
          </a:prstGeom>
          <a:gradFill>
            <a:gsLst>
              <a:gs pos="0">
                <a:schemeClr val="tx1">
                  <a:alpha val="0"/>
                </a:schemeClr>
              </a:gs>
              <a:gs pos="25000">
                <a:schemeClr val="tx1"/>
              </a:gs>
              <a:gs pos="100000">
                <a:schemeClr val="tx1"/>
              </a:gs>
            </a:gsLst>
            <a:lin ang="0" scaled="1"/>
          </a:gradFill>
          <a:ln w="9525">
            <a:noFill/>
            <a:miter lim="800000"/>
            <a:headEnd/>
            <a:tailEnd/>
          </a:ln>
        </p:spPr>
        <p:txBody>
          <a:bodyPr vert="eaVert" lIns="360000" tIns="540000" rIns="360000" bIns="360000" anchor="ctr" anchorCtr="0"/>
          <a:lstStyle/>
          <a:p>
            <a:pPr>
              <a:spcAft>
                <a:spcPts val="1200"/>
              </a:spcAft>
              <a:buClrTx/>
              <a:buSzTx/>
            </a:pPr>
            <a:r>
              <a:rPr lang="ja-JP" altLang="en-US" sz="3200" dirty="0">
                <a:solidFill>
                  <a:srgbClr val="FFD297"/>
                </a:solidFill>
                <a:latin typeface="HG正楷書体-PRO" pitchFamily="66" charset="-128"/>
                <a:ea typeface="HG正楷書体-PRO" pitchFamily="66" charset="-128"/>
              </a:rPr>
              <a:t>庶民に開かれた官僚への道</a:t>
            </a:r>
            <a:endParaRPr lang="zh-TW" altLang="en-US" sz="3200" dirty="0">
              <a:solidFill>
                <a:srgbClr val="FFD297"/>
              </a:solidFill>
              <a:latin typeface="HG正楷書体-PRO" pitchFamily="66" charset="-128"/>
              <a:ea typeface="HG正楷書体-PRO" pitchFamily="66" charset="-128"/>
            </a:endParaRPr>
          </a:p>
          <a:p>
            <a:pPr>
              <a:spcAft>
                <a:spcPts val="1200"/>
              </a:spcAft>
              <a:buClrTx/>
              <a:buSzTx/>
              <a:buFontTx/>
              <a:buNone/>
            </a:pPr>
            <a:r>
              <a:rPr lang="ja-JP" altLang="en-US" sz="2800" dirty="0">
                <a:solidFill>
                  <a:schemeClr val="bg1"/>
                </a:solidFill>
                <a:latin typeface="HG正楷書体-PRO" pitchFamily="66" charset="-128"/>
                <a:ea typeface="HG正楷書体-PRO" pitchFamily="66" charset="-128"/>
              </a:rPr>
              <a:t>　元豊乙丑年</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一〇八五年</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、祖父の兄洪彦昇が初めて進士となり、家運を興した。</a:t>
            </a:r>
            <a:endParaRPr lang="en-US" altLang="ja-JP" sz="2800" dirty="0">
              <a:solidFill>
                <a:schemeClr val="bg1"/>
              </a:solidFill>
              <a:latin typeface="HG正楷書体-PRO" pitchFamily="66" charset="-128"/>
              <a:ea typeface="HG正楷書体-PRO" pitchFamily="66" charset="-128"/>
            </a:endParaRPr>
          </a:p>
          <a:p>
            <a:pPr>
              <a:spcAft>
                <a:spcPts val="1200"/>
              </a:spcAft>
              <a:buClrTx/>
              <a:buSzTx/>
              <a:buFontTx/>
              <a:buNone/>
            </a:pPr>
            <a:r>
              <a:rPr lang="ja-JP" altLang="en-US" sz="2800" dirty="0">
                <a:solidFill>
                  <a:schemeClr val="bg1"/>
                </a:solidFill>
                <a:latin typeface="HG正楷書体-PRO" pitchFamily="66" charset="-128"/>
                <a:ea typeface="HG正楷書体-PRO" pitchFamily="66" charset="-128"/>
              </a:rPr>
              <a:t>　三十年後の政和乙未年</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一一一五年</a:t>
            </a:r>
            <a:r>
              <a:rPr lang="en-US" altLang="ja-JP" sz="2800" dirty="0">
                <a:solidFill>
                  <a:schemeClr val="bg1"/>
                </a:solidFill>
                <a:latin typeface="HG正楷書体-PRO" pitchFamily="66" charset="-128"/>
                <a:ea typeface="HG正楷書体-PRO" pitchFamily="66" charset="-128"/>
              </a:rPr>
              <a:t>)</a:t>
            </a:r>
            <a:r>
              <a:rPr lang="ja-JP" altLang="en-US" sz="2800" dirty="0" err="1">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父・洪皓</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忠宣公</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がこれに続き、二十七年後の紹興壬戌年</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一一四二年</a:t>
            </a:r>
            <a:r>
              <a:rPr lang="en-US" altLang="ja-JP" sz="2800" dirty="0">
                <a:solidFill>
                  <a:schemeClr val="bg1"/>
                </a:solidFill>
                <a:latin typeface="HG正楷書体-PRO" pitchFamily="66" charset="-128"/>
                <a:ea typeface="HG正楷書体-PRO" pitchFamily="66" charset="-128"/>
              </a:rPr>
              <a:t>)</a:t>
            </a:r>
            <a:r>
              <a:rPr lang="ja-JP" altLang="en-US" sz="2800" baseline="30000" dirty="0">
                <a:solidFill>
                  <a:schemeClr val="bg1"/>
                </a:solidFill>
                <a:latin typeface="HG正楷書体-PRO" pitchFamily="66" charset="-128"/>
                <a:ea typeface="HG正楷書体-PRO" pitchFamily="66" charset="-128"/>
              </a:rPr>
              <a:t> </a:t>
            </a:r>
            <a:r>
              <a:rPr lang="ja-JP" altLang="en-US" sz="2800" dirty="0">
                <a:solidFill>
                  <a:schemeClr val="bg1"/>
                </a:solidFill>
                <a:latin typeface="HG正楷書体-PRO" pitchFamily="66" charset="-128"/>
                <a:ea typeface="HG正楷書体-PRO" pitchFamily="66" charset="-128"/>
              </a:rPr>
              <a:t>、私と弟の遵が博学宏詞科に合格。三年後の乙丑年</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一一四五年</a:t>
            </a:r>
            <a:r>
              <a:rPr lang="en-US" altLang="ja-JP" sz="2800" dirty="0">
                <a:solidFill>
                  <a:schemeClr val="bg1"/>
                </a:solidFill>
                <a:latin typeface="HG正楷書体-PRO" pitchFamily="66" charset="-128"/>
                <a:ea typeface="HG正楷書体-PRO" pitchFamily="66" charset="-128"/>
              </a:rPr>
              <a:t>)</a:t>
            </a:r>
            <a:r>
              <a:rPr lang="ja-JP" altLang="en-US" sz="2800" dirty="0" err="1">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弟の邁もこれに続いた。</a:t>
            </a:r>
            <a:endParaRPr lang="en-US" altLang="ja-JP" sz="2800" dirty="0">
              <a:solidFill>
                <a:schemeClr val="bg1"/>
              </a:solidFill>
              <a:latin typeface="HG正楷書体-PRO" pitchFamily="66" charset="-128"/>
              <a:ea typeface="HG正楷書体-PRO" pitchFamily="66" charset="-128"/>
            </a:endParaRPr>
          </a:p>
          <a:p>
            <a:pPr algn="r">
              <a:spcAft>
                <a:spcPts val="1200"/>
              </a:spcAft>
              <a:buClrTx/>
              <a:buSzTx/>
            </a:pPr>
            <a:r>
              <a:rPr lang="ja-JP" altLang="en-US" sz="2000" dirty="0">
                <a:solidFill>
                  <a:schemeClr val="bg1"/>
                </a:solidFill>
                <a:latin typeface="HG正楷書体-PRO" pitchFamily="66" charset="-128"/>
                <a:ea typeface="HG正楷書体-PRO" pitchFamily="66" charset="-128"/>
              </a:rPr>
              <a:t>盤洲老人小伝　</a:t>
            </a:r>
            <a:r>
              <a:rPr lang="en-US" altLang="ja-JP" sz="2000" dirty="0">
                <a:solidFill>
                  <a:schemeClr val="bg1"/>
                </a:solidFill>
                <a:latin typeface="HG正楷書体-PRO" pitchFamily="66" charset="-128"/>
                <a:ea typeface="HG正楷書体-PRO" pitchFamily="66" charset="-128"/>
              </a:rPr>
              <a:t>(</a:t>
            </a:r>
            <a:r>
              <a:rPr lang="zh-TW" altLang="en-US" sz="2000" dirty="0">
                <a:solidFill>
                  <a:schemeClr val="bg1"/>
                </a:solidFill>
                <a:latin typeface="HG正楷書体-PRO" pitchFamily="66" charset="-128"/>
                <a:ea typeface="HG正楷書体-PRO" pitchFamily="66" charset="-128"/>
              </a:rPr>
              <a:t>南宋</a:t>
            </a:r>
            <a:r>
              <a:rPr lang="en-US" altLang="zh-TW" sz="2000" dirty="0">
                <a:solidFill>
                  <a:schemeClr val="bg1"/>
                </a:solidFill>
                <a:latin typeface="HG正楷書体-PRO" pitchFamily="66" charset="-128"/>
                <a:ea typeface="HG正楷書体-PRO" pitchFamily="66" charset="-128"/>
              </a:rPr>
              <a:t>)</a:t>
            </a:r>
            <a:r>
              <a:rPr lang="zh-TW" altLang="en-US" sz="2000" dirty="0">
                <a:solidFill>
                  <a:schemeClr val="bg1"/>
                </a:solidFill>
                <a:latin typeface="HG正楷書体-PRO" pitchFamily="66" charset="-128"/>
                <a:ea typeface="HG正楷書体-PRO" pitchFamily="66" charset="-128"/>
              </a:rPr>
              <a:t>洪</a:t>
            </a:r>
            <a:r>
              <a:rPr lang="zh-TW" altLang="en-US" sz="2000" dirty="0">
                <a:solidFill>
                  <a:schemeClr val="bg1"/>
                </a:solidFill>
                <a:latin typeface="KaiTi" panose="02010609060101010101" pitchFamily="49" charset="-122"/>
                <a:ea typeface="KaiTi" panose="02010609060101010101" pitchFamily="49" charset="-122"/>
              </a:rPr>
              <a:t>适</a:t>
            </a:r>
            <a:r>
              <a:rPr lang="zh-TW" altLang="en-US" sz="2000" dirty="0">
                <a:solidFill>
                  <a:schemeClr val="bg1"/>
                </a:solidFill>
                <a:latin typeface="HG正楷書体-PRO" pitchFamily="66" charset="-128"/>
                <a:ea typeface="HG正楷書体-PRO" pitchFamily="66" charset="-128"/>
              </a:rPr>
              <a:t>盤洲文集巻</a:t>
            </a:r>
            <a:r>
              <a:rPr lang="ja-JP" altLang="en-US" sz="2000" dirty="0">
                <a:solidFill>
                  <a:schemeClr val="bg1"/>
                </a:solidFill>
                <a:latin typeface="HG正楷書体-PRO" pitchFamily="66" charset="-128"/>
                <a:ea typeface="HG正楷書体-PRO" pitchFamily="66" charset="-128"/>
              </a:rPr>
              <a:t>三三</a:t>
            </a:r>
            <a:r>
              <a:rPr lang="zh-TW" altLang="en-US" sz="2000" dirty="0">
                <a:solidFill>
                  <a:schemeClr val="bg1"/>
                </a:solidFill>
                <a:latin typeface="HG正楷書体-PRO" pitchFamily="66" charset="-128"/>
                <a:ea typeface="HG正楷書体-PRO" pitchFamily="66" charset="-128"/>
              </a:rPr>
              <a:t>所収</a:t>
            </a:r>
          </a:p>
        </p:txBody>
      </p:sp>
      <p:cxnSp>
        <p:nvCxnSpPr>
          <p:cNvPr id="15367" name="直線コネクタ 17"/>
          <p:cNvCxnSpPr>
            <a:cxnSpLocks noChangeShapeType="1"/>
          </p:cNvCxnSpPr>
          <p:nvPr/>
        </p:nvCxnSpPr>
        <p:spPr bwMode="auto">
          <a:xfrm rot="5400000">
            <a:off x="1798448" y="967581"/>
            <a:ext cx="914400" cy="1588"/>
          </a:xfrm>
          <a:prstGeom prst="line">
            <a:avLst/>
          </a:prstGeom>
          <a:noFill/>
          <a:ln w="19050" algn="ctr">
            <a:solidFill>
              <a:srgbClr val="FF0000"/>
            </a:solidFill>
            <a:round/>
            <a:headEnd/>
            <a:tailEnd type="none" w="lg" len="med"/>
          </a:ln>
        </p:spPr>
      </p:cxnSp>
      <p:cxnSp>
        <p:nvCxnSpPr>
          <p:cNvPr id="8" name="直線コネクタ 8">
            <a:extLst>
              <a:ext uri="{FF2B5EF4-FFF2-40B4-BE49-F238E27FC236}">
                <a16:creationId xmlns:a16="http://schemas.microsoft.com/office/drawing/2014/main" id="{88AA4AC9-EFCC-4232-91E8-013F948A7A53}"/>
              </a:ext>
            </a:extLst>
          </p:cNvPr>
          <p:cNvCxnSpPr>
            <a:cxnSpLocks noChangeShapeType="1"/>
          </p:cNvCxnSpPr>
          <p:nvPr/>
        </p:nvCxnSpPr>
        <p:spPr bwMode="auto">
          <a:xfrm rot="5400000">
            <a:off x="1082104" y="4110834"/>
            <a:ext cx="4657725" cy="1587"/>
          </a:xfrm>
          <a:prstGeom prst="line">
            <a:avLst/>
          </a:prstGeom>
          <a:noFill/>
          <a:ln w="19050" algn="ctr">
            <a:solidFill>
              <a:srgbClr val="FF0000"/>
            </a:solidFill>
            <a:round/>
            <a:headEnd/>
            <a:tailEnd type="none" w="lg" len="med"/>
          </a:ln>
        </p:spPr>
      </p:cxnSp>
      <p:cxnSp>
        <p:nvCxnSpPr>
          <p:cNvPr id="9" name="直線コネクタ 10">
            <a:extLst>
              <a:ext uri="{FF2B5EF4-FFF2-40B4-BE49-F238E27FC236}">
                <a16:creationId xmlns:a16="http://schemas.microsoft.com/office/drawing/2014/main" id="{2B5424AC-A355-461C-8BBB-8EEFB5C11A48}"/>
              </a:ext>
            </a:extLst>
          </p:cNvPr>
          <p:cNvCxnSpPr>
            <a:cxnSpLocks noChangeShapeType="1"/>
          </p:cNvCxnSpPr>
          <p:nvPr/>
        </p:nvCxnSpPr>
        <p:spPr bwMode="auto">
          <a:xfrm rot="5400000">
            <a:off x="38705" y="3475040"/>
            <a:ext cx="5929313" cy="1587"/>
          </a:xfrm>
          <a:prstGeom prst="line">
            <a:avLst/>
          </a:prstGeom>
          <a:noFill/>
          <a:ln w="19050" algn="ctr">
            <a:solidFill>
              <a:srgbClr val="FF0000"/>
            </a:solidFill>
            <a:round/>
            <a:headEnd/>
            <a:tailEnd type="none" w="lg" len="med"/>
          </a:ln>
        </p:spPr>
      </p:cxnSp>
      <p:cxnSp>
        <p:nvCxnSpPr>
          <p:cNvPr id="10" name="直線コネクタ 11">
            <a:extLst>
              <a:ext uri="{FF2B5EF4-FFF2-40B4-BE49-F238E27FC236}">
                <a16:creationId xmlns:a16="http://schemas.microsoft.com/office/drawing/2014/main" id="{62F5088F-188C-4BD0-8CB1-661CC2357615}"/>
              </a:ext>
            </a:extLst>
          </p:cNvPr>
          <p:cNvCxnSpPr>
            <a:cxnSpLocks noChangeShapeType="1"/>
          </p:cNvCxnSpPr>
          <p:nvPr/>
        </p:nvCxnSpPr>
        <p:spPr bwMode="auto">
          <a:xfrm rot="5400000">
            <a:off x="-316895" y="3470277"/>
            <a:ext cx="5929312" cy="1587"/>
          </a:xfrm>
          <a:prstGeom prst="line">
            <a:avLst/>
          </a:prstGeom>
          <a:noFill/>
          <a:ln w="19050" algn="ctr">
            <a:solidFill>
              <a:srgbClr val="FF0000"/>
            </a:solidFill>
            <a:round/>
            <a:headEnd/>
            <a:tailEnd type="none" w="lg" len="med"/>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98270E7C-33EE-465A-A881-70A544AC5428}"/>
              </a:ext>
            </a:extLst>
          </p:cNvPr>
          <p:cNvPicPr>
            <a:picLocks noChangeAspect="1" noChangeArrowheads="1"/>
          </p:cNvPicPr>
          <p:nvPr/>
        </p:nvPicPr>
        <p:blipFill rotWithShape="1">
          <a:blip r:embed="rId3" cstate="print"/>
          <a:srcRect l="136" t="13252" r="136" b="4632"/>
          <a:stretch/>
        </p:blipFill>
        <p:spPr bwMode="auto">
          <a:xfrm>
            <a:off x="0" y="4763"/>
            <a:ext cx="12204000" cy="6858000"/>
          </a:xfrm>
          <a:prstGeom prst="rect">
            <a:avLst/>
          </a:prstGeom>
          <a:noFill/>
          <a:ln w="9525" algn="ctr">
            <a:noFill/>
            <a:miter lim="800000"/>
            <a:headEnd/>
            <a:tailEnd/>
          </a:ln>
        </p:spPr>
      </p:pic>
      <p:sp>
        <p:nvSpPr>
          <p:cNvPr id="3076" name="Line 4"/>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3082" name="Line 10"/>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graphicFrame>
        <p:nvGraphicFramePr>
          <p:cNvPr id="348175" name="Group 15"/>
          <p:cNvGraphicFramePr>
            <a:graphicFrameLocks noGrp="1"/>
          </p:cNvGraphicFramePr>
          <p:nvPr>
            <p:ph sz="half" idx="1"/>
            <p:extLst>
              <p:ext uri="{D42A27DB-BD31-4B8C-83A1-F6EECF244321}">
                <p14:modId xmlns:p14="http://schemas.microsoft.com/office/powerpoint/2010/main" val="2610777576"/>
              </p:ext>
            </p:extLst>
          </p:nvPr>
        </p:nvGraphicFramePr>
        <p:xfrm>
          <a:off x="0" y="0"/>
          <a:ext cx="3816351" cy="6861403"/>
        </p:xfrm>
        <a:graphic>
          <a:graphicData uri="http://schemas.openxmlformats.org/drawingml/2006/table">
            <a:tbl>
              <a:tblPr>
                <a:effectLst>
                  <a:outerShdw blurRad="50800" dist="38100" dir="2700000" algn="tl" rotWithShape="0">
                    <a:prstClr val="black">
                      <a:alpha val="40000"/>
                    </a:prstClr>
                  </a:outerShdw>
                </a:effectLst>
              </a:tblPr>
              <a:tblGrid>
                <a:gridCol w="687388">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244475">
                  <a:extLst>
                    <a:ext uri="{9D8B030D-6E8A-4147-A177-3AD203B41FA5}">
                      <a16:colId xmlns:a16="http://schemas.microsoft.com/office/drawing/2014/main" val="20002"/>
                    </a:ext>
                  </a:extLst>
                </a:gridCol>
                <a:gridCol w="550863">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tblGrid>
              <a:tr h="44530">
                <a:tc rowSpan="20">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 b="0" i="0" u="none" strike="noStrike" cap="none" normalizeH="0" baseline="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10100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殷</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1600BC</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頃</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周</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1046BC-771BC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86337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春秋戦国時代</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770BC-221BC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42576">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秦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221BC-207BC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768150">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漢</a:t>
                      </a:r>
                      <a:r>
                        <a:rPr kumimoji="1" lang="ja-JP" altLang="en-US"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206BC-220AD</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14416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220-265</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221-263</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222-280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142576">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14416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五胡十六国時代</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東晋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317-420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8"/>
                  </a:ext>
                </a:extLst>
              </a:tr>
              <a:tr h="215448">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r>
                        <a:rPr kumimoji="1" lang="ja-JP" altLang="en-US" sz="10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439-589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420-589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581-619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432481">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27881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en-US"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8832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14"/>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503769">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6"/>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1616-1912</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7"/>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8"/>
                  </a:ext>
                </a:extLst>
              </a:tr>
              <a:tr h="20752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9"/>
                  </a:ext>
                </a:extLst>
              </a:tr>
            </a:tbl>
          </a:graphicData>
        </a:graphic>
      </p:graphicFrame>
      <p:sp>
        <p:nvSpPr>
          <p:cNvPr id="10" name="Text Box 298">
            <a:extLst>
              <a:ext uri="{FF2B5EF4-FFF2-40B4-BE49-F238E27FC236}">
                <a16:creationId xmlns:a16="http://schemas.microsoft.com/office/drawing/2014/main" id="{81212CDF-588A-4B22-8BBE-2CB668874F36}"/>
              </a:ext>
            </a:extLst>
          </p:cNvPr>
          <p:cNvSpPr txBox="1">
            <a:spLocks noChangeArrowheads="1"/>
          </p:cNvSpPr>
          <p:nvPr/>
        </p:nvSpPr>
        <p:spPr bwMode="auto">
          <a:xfrm>
            <a:off x="3809999" y="-4634"/>
            <a:ext cx="8394000" cy="68834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6350" algn="ctr">
            <a:noFill/>
            <a:miter lim="800000"/>
            <a:headEnd/>
            <a:tailEnd type="none" w="lg" len="med"/>
          </a:ln>
        </p:spPr>
        <p:txBody>
          <a:bodyPr vert="eaVert" lIns="0" tIns="540000" rIns="0" bIns="360000" anchor="ctr" anchorCtr="0"/>
          <a:lstStyle/>
          <a:p>
            <a:pPr>
              <a:lnSpc>
                <a:spcPct val="100000"/>
              </a:lnSpc>
              <a:spcBef>
                <a:spcPct val="0"/>
              </a:spcBef>
              <a:buClrTx/>
              <a:buSzTx/>
              <a:buFontTx/>
              <a:buNone/>
            </a:pPr>
            <a:r>
              <a:rPr lang="ja-JP" altLang="en-US"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中国が北宋時代だったころ、日本は何時代？</a:t>
            </a:r>
            <a:endParaRPr lang="en-US" altLang="ja-JP"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marL="361950" indent="-361950" algn="ctr">
              <a:lnSpc>
                <a:spcPct val="100000"/>
              </a:lnSpc>
              <a:spcBef>
                <a:spcPct val="0"/>
              </a:spcBef>
              <a:buClrTx/>
              <a:buSzTx/>
            </a:pPr>
            <a:endParaRPr lang="ja-JP" altLang="en-US"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sp>
        <p:nvSpPr>
          <p:cNvPr id="11" name="正方形/長方形 10">
            <a:extLst>
              <a:ext uri="{FF2B5EF4-FFF2-40B4-BE49-F238E27FC236}">
                <a16:creationId xmlns:a16="http://schemas.microsoft.com/office/drawing/2014/main" id="{1545B62F-A556-486B-B99A-4B01BA5ADA65}"/>
              </a:ext>
            </a:extLst>
          </p:cNvPr>
          <p:cNvSpPr/>
          <p:nvPr/>
        </p:nvSpPr>
        <p:spPr>
          <a:xfrm>
            <a:off x="5041866" y="2228672"/>
            <a:ext cx="2108269" cy="2400657"/>
          </a:xfrm>
          <a:prstGeom prst="rect">
            <a:avLst/>
          </a:prstGeom>
        </p:spPr>
        <p:txBody>
          <a:bodyPr wrap="none">
            <a:spAutoFit/>
          </a:bodyPr>
          <a:lstStyle/>
          <a:p>
            <a:pPr marL="361950" indent="-361950" algn="ctr">
              <a:lnSpc>
                <a:spcPct val="100000"/>
              </a:lnSpc>
              <a:spcBef>
                <a:spcPct val="0"/>
              </a:spcBef>
              <a:buClrTx/>
              <a:buSzTx/>
            </a:pPr>
            <a:r>
              <a:rPr lang="ja-JP" altLang="en-US" sz="150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endParaRPr lang="ja-JP" altLang="en-US" sz="15000" dirty="0">
              <a:solidFill>
                <a:srgbClr val="FFC0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8" name="正方形/長方形 7">
            <a:extLst>
              <a:ext uri="{FF2B5EF4-FFF2-40B4-BE49-F238E27FC236}">
                <a16:creationId xmlns:a16="http://schemas.microsoft.com/office/drawing/2014/main" id="{8A24E77E-673E-4011-9B33-18B773ABAAB0}"/>
              </a:ext>
            </a:extLst>
          </p:cNvPr>
          <p:cNvSpPr/>
          <p:nvPr/>
        </p:nvSpPr>
        <p:spPr>
          <a:xfrm>
            <a:off x="0" y="4763"/>
            <a:ext cx="4572026" cy="6858000"/>
          </a:xfrm>
          <a:prstGeom prst="rect">
            <a:avLst/>
          </a:prstGeom>
          <a:gradFill flip="none" rotWithShape="1">
            <a:gsLst>
              <a:gs pos="60000">
                <a:schemeClr val="tx1">
                  <a:alpha val="60000"/>
                </a:schemeClr>
              </a:gs>
              <a:gs pos="100000">
                <a:schemeClr val="tx1">
                  <a:alpha val="0"/>
                </a:schemeClr>
              </a:gs>
            </a:gsLst>
            <a:lin ang="0" scaled="1"/>
            <a:tileRect/>
          </a:gradFill>
        </p:spPr>
        <p:txBody>
          <a:bodyPr vert="eaVert" lIns="360000" tIns="432000" rIns="360000" bIns="360000" anchor="ctr"/>
          <a:lstStyle/>
          <a:p>
            <a:pPr>
              <a:lnSpc>
                <a:spcPct val="120000"/>
              </a:lnSpc>
              <a:buClrTx/>
              <a:buSzTx/>
              <a:buFontTx/>
              <a:buNone/>
              <a:defRPr/>
            </a:pPr>
            <a:endParaRPr lang="en-US" altLang="ja-JP" sz="2400" dirty="0">
              <a:solidFill>
                <a:srgbClr val="FFC000"/>
              </a:solidFill>
              <a:latin typeface="HG正楷書体-PRO" pitchFamily="66" charset="-128"/>
              <a:ea typeface="HG正楷書体-PRO" pitchFamily="66" charset="-128"/>
            </a:endParaRPr>
          </a:p>
          <a:p>
            <a:pPr>
              <a:lnSpc>
                <a:spcPct val="120000"/>
              </a:lnSpc>
              <a:buClrTx/>
              <a:buSzTx/>
              <a:buFontTx/>
              <a:buNone/>
              <a:defRPr/>
            </a:pPr>
            <a:r>
              <a:rPr lang="ja-JP" altLang="en-US"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洪</a:t>
            </a:r>
            <a:r>
              <a:rPr lang="ja-JP" altLang="en-US" sz="2800" dirty="0" err="1">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家家</a:t>
            </a:r>
            <a:r>
              <a:rPr lang="ja-JP" altLang="en-US"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rPr>
              <a:t>系図</a:t>
            </a:r>
            <a:endParaRPr lang="en-US" altLang="ja-JP" sz="2800" dirty="0">
              <a:solidFill>
                <a:srgbClr val="FFC000"/>
              </a:solidFill>
              <a:effectLst>
                <a:outerShdw blurRad="38100" dist="38100" dir="2700000" algn="tl">
                  <a:srgbClr val="000000">
                    <a:alpha val="43137"/>
                  </a:srgbClr>
                </a:outerShdw>
              </a:effectLst>
              <a:latin typeface="HG正楷書体-PRO" pitchFamily="66" charset="-128"/>
              <a:ea typeface="HG正楷書体-PRO" pitchFamily="66" charset="-128"/>
            </a:endParaRP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r>
              <a:rPr lang="ja-JP" altLang="en-US" sz="2800" u="heavy" dirty="0">
                <a:solidFill>
                  <a:schemeClr val="bg1"/>
                </a:solidFill>
                <a:effectLst>
                  <a:outerShdw blurRad="38100" dist="38100" dir="2700000" algn="tl">
                    <a:srgbClr val="000000">
                      <a:alpha val="43137"/>
                    </a:srgbClr>
                  </a:outerShdw>
                </a:effectLst>
                <a:uFill>
                  <a:solidFill>
                    <a:srgbClr val="FFC000"/>
                  </a:solidFill>
                </a:uFill>
                <a:latin typeface="KaiTi" panose="02010609060101010101" pitchFamily="49" charset="-122"/>
                <a:ea typeface="KaiTi" panose="02010609060101010101" pitchFamily="49" charset="-122"/>
              </a:rPr>
              <a:t>适</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士良　　　　　　┌</a:t>
            </a:r>
            <a:r>
              <a:rPr lang="ja-JP" altLang="en-US" sz="2800" u="heavy" dirty="0">
                <a:solidFill>
                  <a:schemeClr val="bg1"/>
                </a:solidFill>
                <a:effectLst>
                  <a:outerShdw blurRad="38100" dist="38100" dir="2700000" algn="tl">
                    <a:srgbClr val="000000">
                      <a:alpha val="43137"/>
                    </a:srgbClr>
                  </a:outerShdw>
                </a:effectLst>
                <a:uFill>
                  <a:solidFill>
                    <a:srgbClr val="FFC000"/>
                  </a:solidFill>
                </a:uFill>
                <a:latin typeface="HG正楷書体-PRO" pitchFamily="66" charset="-128"/>
                <a:ea typeface="HG正楷書体-PRO" pitchFamily="66" charset="-128"/>
              </a:rPr>
              <a:t>皓</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├─炳　┌</a:t>
            </a:r>
            <a:r>
              <a:rPr lang="ja-JP" altLang="en-US" sz="2800" u="heavy" dirty="0">
                <a:solidFill>
                  <a:schemeClr val="bg1"/>
                </a:solidFill>
                <a:effectLst>
                  <a:outerShdw blurRad="38100" dist="38100" dir="2700000" algn="tl">
                    <a:srgbClr val="000000">
                      <a:alpha val="43137"/>
                    </a:srgbClr>
                  </a:outerShdw>
                </a:effectLst>
                <a:uFill>
                  <a:solidFill>
                    <a:srgbClr val="FFC000"/>
                  </a:solidFill>
                </a:uFill>
                <a:latin typeface="HG正楷書体-PRO" pitchFamily="66" charset="-128"/>
                <a:ea typeface="HG正楷書体-PRO" pitchFamily="66" charset="-128"/>
              </a:rPr>
              <a:t>彦昇</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r>
              <a:rPr lang="ja-JP" altLang="en-US" sz="2800" u="heavy" dirty="0">
                <a:solidFill>
                  <a:schemeClr val="bg1"/>
                </a:solidFill>
                <a:effectLst>
                  <a:outerShdw blurRad="38100" dist="38100" dir="2700000" algn="tl">
                    <a:srgbClr val="000000">
                      <a:alpha val="43137"/>
                    </a:srgbClr>
                  </a:outerShdw>
                </a:effectLst>
                <a:uFill>
                  <a:solidFill>
                    <a:srgbClr val="FFC000"/>
                  </a:solidFill>
                </a:uFill>
                <a:latin typeface="HG正楷書体-PRO" pitchFamily="66" charset="-128"/>
                <a:ea typeface="HG正楷書体-PRO" pitchFamily="66" charset="-128"/>
              </a:rPr>
              <a:t>遵</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章氏　├─┤　　│沈氏│</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何氏└彦先│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r>
              <a:rPr lang="ja-JP" altLang="en-US" sz="2800" u="heavy" dirty="0">
                <a:solidFill>
                  <a:schemeClr val="bg1"/>
                </a:solidFill>
                <a:effectLst>
                  <a:outerShdw blurRad="38100" dist="38100" dir="2700000" algn="tl">
                    <a:srgbClr val="000000">
                      <a:alpha val="43137"/>
                    </a:srgbClr>
                  </a:outerShdw>
                </a:effectLst>
                <a:uFill>
                  <a:solidFill>
                    <a:srgbClr val="FFC000"/>
                  </a:solidFill>
                </a:uFill>
                <a:latin typeface="HG正楷書体-PRO" pitchFamily="66" charset="-128"/>
                <a:ea typeface="HG正楷書体-PRO" pitchFamily="66" charset="-128"/>
              </a:rPr>
              <a:t>邁</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├─┼曦</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p>
          <a:p>
            <a:pPr>
              <a:lnSpc>
                <a:spcPct val="80000"/>
              </a:lnSpc>
              <a:buClrTx/>
              <a:buSzTx/>
              <a:buFontTx/>
              <a:buNone/>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董氏│　</a:t>
            </a:r>
            <a:r>
              <a:rPr lang="ja-JP" altLang="en-US" sz="29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　</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rPr>
              <a:t>├</a:t>
            </a:r>
          </a:p>
        </p:txBody>
      </p:sp>
      <p:grpSp>
        <p:nvGrpSpPr>
          <p:cNvPr id="12" name="グループ化 9">
            <a:extLst>
              <a:ext uri="{FF2B5EF4-FFF2-40B4-BE49-F238E27FC236}">
                <a16:creationId xmlns:a16="http://schemas.microsoft.com/office/drawing/2014/main" id="{46B2F1B7-E1B4-4ADB-8484-8B82113BA6BC}"/>
              </a:ext>
            </a:extLst>
          </p:cNvPr>
          <p:cNvGrpSpPr/>
          <p:nvPr/>
        </p:nvGrpSpPr>
        <p:grpSpPr>
          <a:xfrm>
            <a:off x="6452890" y="4379068"/>
            <a:ext cx="2811462" cy="1598612"/>
            <a:chOff x="3166295" y="3535363"/>
            <a:chExt cx="2811462" cy="1598612"/>
          </a:xfrm>
          <a:effectLst>
            <a:outerShdw blurRad="50800" dist="38100" dir="2700000" algn="tl" rotWithShape="0">
              <a:prstClr val="black">
                <a:alpha val="40000"/>
              </a:prstClr>
            </a:outerShdw>
          </a:effectLst>
        </p:grpSpPr>
        <p:sp>
          <p:nvSpPr>
            <p:cNvPr id="13" name="Line 9">
              <a:extLst>
                <a:ext uri="{FF2B5EF4-FFF2-40B4-BE49-F238E27FC236}">
                  <a16:creationId xmlns:a16="http://schemas.microsoft.com/office/drawing/2014/main" id="{66830D4E-2801-4AED-8559-1DFBD1A6CB3F}"/>
                </a:ext>
              </a:extLst>
            </p:cNvPr>
            <p:cNvSpPr>
              <a:spLocks noChangeShapeType="1"/>
            </p:cNvSpPr>
            <p:nvPr/>
          </p:nvSpPr>
          <p:spPr bwMode="auto">
            <a:xfrm flipH="1" flipV="1">
              <a:off x="4608193" y="3535363"/>
              <a:ext cx="0" cy="1177924"/>
            </a:xfrm>
            <a:prstGeom prst="line">
              <a:avLst/>
            </a:prstGeom>
            <a:noFill/>
            <a:ln w="9525">
              <a:solidFill>
                <a:srgbClr val="003300"/>
              </a:solidFill>
              <a:round/>
              <a:headEnd/>
              <a:tailEnd type="oval" w="lg" len="lg"/>
            </a:ln>
          </p:spPr>
          <p:txBody>
            <a:bodyPr wrap="square" lIns="72000" tIns="72000" rIns="72000" bIns="72000">
              <a:spAutoFit/>
            </a:bodyPr>
            <a:lstStyle/>
            <a:p>
              <a:pPr>
                <a:defRPr/>
              </a:pPr>
              <a:endParaRPr lang="ja-JP" altLang="en-US" dirty="0"/>
            </a:p>
          </p:txBody>
        </p:sp>
        <p:sp>
          <p:nvSpPr>
            <p:cNvPr id="14" name="Rectangle 10">
              <a:extLst>
                <a:ext uri="{FF2B5EF4-FFF2-40B4-BE49-F238E27FC236}">
                  <a16:creationId xmlns:a16="http://schemas.microsoft.com/office/drawing/2014/main" id="{1E06C991-2CBB-4636-9869-C227FBE020B0}"/>
                </a:ext>
              </a:extLst>
            </p:cNvPr>
            <p:cNvSpPr>
              <a:spLocks noChangeArrowheads="1"/>
            </p:cNvSpPr>
            <p:nvPr/>
          </p:nvSpPr>
          <p:spPr bwMode="auto">
            <a:xfrm>
              <a:off x="3166295" y="4713287"/>
              <a:ext cx="2811462" cy="420688"/>
            </a:xfrm>
            <a:prstGeom prst="rect">
              <a:avLst/>
            </a:prstGeom>
            <a:solidFill>
              <a:srgbClr val="003300">
                <a:alpha val="50195"/>
              </a:srgbClr>
            </a:solidFill>
            <a:ln w="9525" algn="ctr">
              <a:noFill/>
              <a:miter lim="800000"/>
              <a:headEnd/>
              <a:tailEnd/>
            </a:ln>
          </p:spPr>
          <p:txBody>
            <a:bodyPr lIns="0" tIns="0" rIns="0" bIns="36000">
              <a:spAutoFit/>
            </a:bodyPr>
            <a:lstStyle/>
            <a:p>
              <a:pPr algn="ctr">
                <a:lnSpc>
                  <a:spcPct val="120000"/>
                </a:lnSpc>
                <a:spcBef>
                  <a:spcPct val="50000"/>
                </a:spcBef>
                <a:buClrTx/>
                <a:buSzTx/>
                <a:buFontTx/>
                <a:buNone/>
                <a:defRPr/>
              </a:pPr>
              <a:r>
                <a:rPr lang="ja-JP" altLang="en-US" sz="2400" dirty="0">
                  <a:solidFill>
                    <a:schemeClr val="bg1"/>
                  </a:solidFill>
                  <a:latin typeface="KaiTi" panose="02010609060101010101" pitchFamily="49" charset="-122"/>
                  <a:ea typeface="KaiTi" panose="02010609060101010101" pitchFamily="49" charset="-122"/>
                </a:rPr>
                <a:t>鄱</a:t>
              </a:r>
              <a:r>
                <a:rPr lang="ja-JP" altLang="en-US" sz="2400" dirty="0">
                  <a:solidFill>
                    <a:schemeClr val="bg1"/>
                  </a:solidFill>
                  <a:latin typeface="HG正楷書体-PRO" panose="03000600000000000000" pitchFamily="66" charset="-128"/>
                  <a:ea typeface="HG正楷書体-PRO" panose="03000600000000000000" pitchFamily="66" charset="-128"/>
                </a:rPr>
                <a:t>陽</a:t>
              </a:r>
              <a:r>
                <a:rPr lang="en-US" altLang="ja-JP" sz="2400" dirty="0">
                  <a:solidFill>
                    <a:schemeClr val="bg1"/>
                  </a:solidFill>
                  <a:latin typeface="HG正楷書体-PRO" panose="03000600000000000000" pitchFamily="66" charset="-128"/>
                  <a:ea typeface="HG正楷書体-PRO" panose="03000600000000000000" pitchFamily="66" charset="-128"/>
                </a:rPr>
                <a:t>(</a:t>
              </a:r>
              <a:r>
                <a:rPr lang="ja-JP" altLang="en-US" sz="2400" dirty="0">
                  <a:solidFill>
                    <a:schemeClr val="bg1"/>
                  </a:solidFill>
                  <a:latin typeface="HG正楷書体-PRO" panose="03000600000000000000" pitchFamily="66" charset="-128"/>
                  <a:ea typeface="HG正楷書体-PRO" panose="03000600000000000000" pitchFamily="66" charset="-128"/>
                </a:rPr>
                <a:t>江西省</a:t>
              </a:r>
              <a:r>
                <a:rPr lang="zh-CN" altLang="en-US" sz="2400" dirty="0">
                  <a:solidFill>
                    <a:schemeClr val="bg1"/>
                  </a:solidFill>
                  <a:latin typeface="KaiTi" panose="02010609060101010101" pitchFamily="49" charset="-122"/>
                  <a:ea typeface="KaiTi" panose="02010609060101010101" pitchFamily="49" charset="-122"/>
                </a:rPr>
                <a:t>鄱</a:t>
              </a:r>
              <a:r>
                <a:rPr lang="zh-CN" altLang="en-US" sz="2400" dirty="0">
                  <a:solidFill>
                    <a:schemeClr val="bg1"/>
                  </a:solidFill>
                  <a:latin typeface="HG正楷書体-PRO" panose="03000600000000000000" pitchFamily="66" charset="-128"/>
                  <a:ea typeface="HG正楷書体-PRO" panose="03000600000000000000" pitchFamily="66" charset="-128"/>
                </a:rPr>
                <a:t>陽</a:t>
              </a:r>
              <a:r>
                <a:rPr lang="en-US" altLang="ja-JP" sz="2400" dirty="0">
                  <a:solidFill>
                    <a:schemeClr val="bg1"/>
                  </a:solidFill>
                  <a:latin typeface="HG正楷書体-PRO" panose="03000600000000000000" pitchFamily="66" charset="-128"/>
                  <a:ea typeface="HG正楷書体-PRO" panose="03000600000000000000" pitchFamily="66" charset="-128"/>
                </a:rPr>
                <a:t>)</a:t>
              </a:r>
              <a:endParaRPr lang="ja-JP" altLang="en-US" sz="2400" dirty="0">
                <a:solidFill>
                  <a:schemeClr val="bg1"/>
                </a:solidFill>
                <a:latin typeface="HG正楷書体-PRO" panose="03000600000000000000" pitchFamily="66" charset="-128"/>
                <a:ea typeface="HG正楷書体-PRO" panose="03000600000000000000" pitchFamily="66" charset="-128"/>
              </a:endParaRPr>
            </a:p>
          </p:txBody>
        </p:sp>
      </p:grpSp>
      <p:sp>
        <p:nvSpPr>
          <p:cNvPr id="15" name="星 32 10">
            <a:extLst>
              <a:ext uri="{FF2B5EF4-FFF2-40B4-BE49-F238E27FC236}">
                <a16:creationId xmlns:a16="http://schemas.microsoft.com/office/drawing/2014/main" id="{2592A5C0-A966-4186-84D7-B3AD5C7561CE}"/>
              </a:ext>
            </a:extLst>
          </p:cNvPr>
          <p:cNvSpPr/>
          <p:nvPr/>
        </p:nvSpPr>
        <p:spPr bwMode="auto">
          <a:xfrm>
            <a:off x="1620780" y="1516314"/>
            <a:ext cx="1080120" cy="1080120"/>
          </a:xfrm>
          <a:prstGeom prst="star32">
            <a:avLst/>
          </a:prstGeom>
          <a:gradFill flip="none" rotWithShape="1">
            <a:gsLst>
              <a:gs pos="0">
                <a:schemeClr val="tx1">
                  <a:alpha val="50000"/>
                </a:schemeClr>
              </a:gs>
              <a:gs pos="75000">
                <a:schemeClr val="tx1">
                  <a:alpha val="20000"/>
                </a:schemeClr>
              </a:gs>
              <a:gs pos="100000">
                <a:schemeClr val="tx1">
                  <a:alpha val="0"/>
                </a:schemeClr>
              </a:gs>
            </a:gsLst>
            <a:path path="shape">
              <a:fillToRect l="50000" t="50000" r="50000" b="50000"/>
            </a:path>
            <a:tileRect/>
          </a:gradFill>
          <a:ln w="6350" cap="flat" cmpd="sng" algn="ctr">
            <a:noFill/>
            <a:prstDash val="solid"/>
            <a:round/>
            <a:headEnd type="oval" w="med" len="med"/>
            <a:tailEnd type="none" w="lg" len="med"/>
          </a:ln>
          <a:effectLst/>
        </p:spPr>
        <p:txBody>
          <a:bodyPr vert="horz" wrap="square" lIns="0" tIns="0" rIns="180000" bIns="0" numCol="1" rtlCol="0" anchor="ctr" anchorCtr="1" compatLnSpc="1">
            <a:prstTxWarp prst="textNoShape">
              <a:avLst/>
            </a:prstTxWarp>
            <a:noAutofit/>
          </a:bodyPr>
          <a:lstStyle/>
          <a:p>
            <a:pPr marL="190500"/>
            <a:r>
              <a:rPr lang="en-US" altLang="ja-JP" sz="4000" b="1" dirty="0">
                <a:solidFill>
                  <a:srgbClr val="FF0000"/>
                </a:solidFill>
              </a:rPr>
              <a:t>×</a:t>
            </a:r>
            <a:endParaRPr lang="ja-JP" altLang="en-US" sz="4000" b="1" dirty="0">
              <a:solidFill>
                <a:srgbClr val="FF0000"/>
              </a:solidFill>
            </a:endParaRPr>
          </a:p>
        </p:txBody>
      </p:sp>
    </p:spTree>
    <p:extLst>
      <p:ext uri="{BB962C8B-B14F-4D97-AF65-F5344CB8AC3E}">
        <p14:creationId xmlns:p14="http://schemas.microsoft.com/office/powerpoint/2010/main" val="3125757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cstate="print"/>
          <a:srcRect l="7285" t="16699" r="2684" b="6723"/>
          <a:stretch>
            <a:fillRect/>
          </a:stretch>
        </p:blipFill>
        <p:spPr bwMode="auto">
          <a:xfrm>
            <a:off x="0" y="-3175"/>
            <a:ext cx="4565650" cy="6864350"/>
          </a:xfrm>
          <a:prstGeom prst="rect">
            <a:avLst/>
          </a:prstGeom>
          <a:noFill/>
          <a:ln w="6350">
            <a:noFill/>
            <a:miter lim="800000"/>
            <a:headEnd/>
            <a:tailEnd type="none" w="lg" len="med"/>
          </a:ln>
        </p:spPr>
      </p:pic>
      <p:cxnSp>
        <p:nvCxnSpPr>
          <p:cNvPr id="17413" name="直線コネクタ 15"/>
          <p:cNvCxnSpPr>
            <a:cxnSpLocks noChangeShapeType="1"/>
          </p:cNvCxnSpPr>
          <p:nvPr/>
        </p:nvCxnSpPr>
        <p:spPr bwMode="auto">
          <a:xfrm rot="5400000">
            <a:off x="540544" y="1399381"/>
            <a:ext cx="1771650" cy="1588"/>
          </a:xfrm>
          <a:prstGeom prst="line">
            <a:avLst/>
          </a:prstGeom>
          <a:noFill/>
          <a:ln w="19050" algn="ctr">
            <a:solidFill>
              <a:srgbClr val="FF0000"/>
            </a:solidFill>
            <a:round/>
            <a:headEnd/>
            <a:tailEnd type="none" w="lg" len="med"/>
          </a:ln>
        </p:spPr>
      </p:cxnSp>
      <p:sp>
        <p:nvSpPr>
          <p:cNvPr id="17410" name="テキスト ボックス 4"/>
          <p:cNvSpPr txBox="1">
            <a:spLocks noChangeArrowheads="1"/>
          </p:cNvSpPr>
          <p:nvPr/>
        </p:nvSpPr>
        <p:spPr bwMode="auto">
          <a:xfrm>
            <a:off x="4565650" y="0"/>
            <a:ext cx="7626350" cy="6858000"/>
          </a:xfrm>
          <a:prstGeom prst="rect">
            <a:avLst/>
          </a:prstGeom>
          <a:gradFill>
            <a:gsLst>
              <a:gs pos="0">
                <a:schemeClr val="tx1">
                  <a:alpha val="0"/>
                </a:schemeClr>
              </a:gs>
              <a:gs pos="25000">
                <a:schemeClr val="tx1"/>
              </a:gs>
              <a:gs pos="100000">
                <a:schemeClr val="tx1"/>
              </a:gs>
            </a:gsLst>
            <a:lin ang="0" scaled="1"/>
          </a:gradFill>
          <a:ln w="9525">
            <a:noFill/>
            <a:miter lim="800000"/>
            <a:headEnd/>
            <a:tailEnd/>
          </a:ln>
        </p:spPr>
        <p:txBody>
          <a:bodyPr vert="eaVert" lIns="360000" tIns="540000" rIns="360000" bIns="360000" anchor="ctr" anchorCtr="0"/>
          <a:lstStyle/>
          <a:p>
            <a:pPr>
              <a:spcAft>
                <a:spcPts val="1200"/>
              </a:spcAft>
              <a:buClrTx/>
              <a:buSzTx/>
            </a:pPr>
            <a:r>
              <a:rPr lang="ja-JP" altLang="en-US" sz="3200" dirty="0">
                <a:solidFill>
                  <a:srgbClr val="FFD297"/>
                </a:solidFill>
                <a:latin typeface="HG正楷書体-PRO" pitchFamily="66" charset="-128"/>
                <a:ea typeface="HG正楷書体-PRO" pitchFamily="66" charset="-128"/>
              </a:rPr>
              <a:t>庶民に開かれた官僚への道</a:t>
            </a:r>
            <a:endParaRPr lang="zh-TW" altLang="en-US" sz="3200" dirty="0">
              <a:solidFill>
                <a:srgbClr val="FFD297"/>
              </a:solidFill>
              <a:latin typeface="HG正楷書体-PRO" pitchFamily="66" charset="-128"/>
              <a:ea typeface="HG正楷書体-PRO" pitchFamily="66" charset="-128"/>
            </a:endParaRPr>
          </a:p>
          <a:p>
            <a:pPr>
              <a:spcAft>
                <a:spcPts val="1200"/>
              </a:spcAft>
              <a:buClrTx/>
              <a:buSzTx/>
              <a:buFontTx/>
              <a:buNone/>
            </a:pPr>
            <a:r>
              <a:rPr lang="ja-JP" altLang="en-US" sz="2800" dirty="0">
                <a:solidFill>
                  <a:schemeClr val="bg1"/>
                </a:solidFill>
                <a:latin typeface="HG正楷書体-PRO" pitchFamily="66" charset="-128"/>
                <a:ea typeface="HG正楷書体-PRO" pitchFamily="66" charset="-128"/>
              </a:rPr>
              <a:t>　祖父の兄・洪彦昇</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給事</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の子孫で官途に就いた者は七人、いまも一人が存命である。洪皓</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忠宣</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の甥で官途に就いた者は九人、いまも二人が存命である。</a:t>
            </a:r>
            <a:endParaRPr lang="en-US" altLang="ja-JP" sz="2800" dirty="0">
              <a:solidFill>
                <a:schemeClr val="bg1"/>
              </a:solidFill>
              <a:latin typeface="HG正楷書体-PRO" pitchFamily="66" charset="-128"/>
              <a:ea typeface="HG正楷書体-PRO" pitchFamily="66" charset="-128"/>
            </a:endParaRPr>
          </a:p>
          <a:p>
            <a:pPr>
              <a:spcAft>
                <a:spcPts val="1200"/>
              </a:spcAft>
              <a:buClrTx/>
              <a:buSzTx/>
              <a:buFontTx/>
              <a:buNone/>
            </a:pPr>
            <a:r>
              <a:rPr lang="ja-JP" altLang="en-US" sz="2800" dirty="0">
                <a:solidFill>
                  <a:schemeClr val="bg1"/>
                </a:solidFill>
                <a:latin typeface="HG正楷書体-PRO" pitchFamily="66" charset="-128"/>
                <a:ea typeface="HG正楷書体-PRO" pitchFamily="66" charset="-128"/>
              </a:rPr>
              <a:t>　子孫で官となった者は二十六人、いまも二十二人が存命で、いずれも一門を繁栄させている。</a:t>
            </a:r>
            <a:endParaRPr lang="en-US" altLang="ja-JP" sz="2800" dirty="0">
              <a:solidFill>
                <a:schemeClr val="bg1"/>
              </a:solidFill>
              <a:latin typeface="HG正楷書体-PRO" pitchFamily="66" charset="-128"/>
              <a:ea typeface="HG正楷書体-PRO" pitchFamily="66" charset="-128"/>
            </a:endParaRPr>
          </a:p>
          <a:p>
            <a:pPr algn="r">
              <a:spcAft>
                <a:spcPts val="1200"/>
              </a:spcAft>
              <a:buClrTx/>
              <a:buSzTx/>
            </a:pPr>
            <a:r>
              <a:rPr lang="ja-JP" altLang="en-US" sz="2000" dirty="0">
                <a:solidFill>
                  <a:schemeClr val="bg1"/>
                </a:solidFill>
                <a:latin typeface="HG正楷書体-PRO" pitchFamily="66" charset="-128"/>
                <a:ea typeface="HG正楷書体-PRO" pitchFamily="66" charset="-128"/>
              </a:rPr>
              <a:t>盤洲老人小伝　</a:t>
            </a:r>
            <a:r>
              <a:rPr lang="en-US" altLang="ja-JP" sz="2000" dirty="0">
                <a:solidFill>
                  <a:schemeClr val="bg1"/>
                </a:solidFill>
                <a:latin typeface="HG正楷書体-PRO" pitchFamily="66" charset="-128"/>
                <a:ea typeface="HG正楷書体-PRO" pitchFamily="66" charset="-128"/>
              </a:rPr>
              <a:t>(</a:t>
            </a:r>
            <a:r>
              <a:rPr lang="zh-TW" altLang="en-US" sz="2000" dirty="0">
                <a:solidFill>
                  <a:schemeClr val="bg1"/>
                </a:solidFill>
                <a:latin typeface="HG正楷書体-PRO" pitchFamily="66" charset="-128"/>
                <a:ea typeface="HG正楷書体-PRO" pitchFamily="66" charset="-128"/>
              </a:rPr>
              <a:t>南宋</a:t>
            </a:r>
            <a:r>
              <a:rPr lang="en-US" altLang="zh-TW" sz="2000" dirty="0">
                <a:solidFill>
                  <a:schemeClr val="bg1"/>
                </a:solidFill>
                <a:latin typeface="HG正楷書体-PRO" pitchFamily="66" charset="-128"/>
                <a:ea typeface="HG正楷書体-PRO" pitchFamily="66" charset="-128"/>
              </a:rPr>
              <a:t>)</a:t>
            </a:r>
            <a:r>
              <a:rPr lang="zh-TW" altLang="en-US" sz="2000" dirty="0">
                <a:solidFill>
                  <a:schemeClr val="bg1"/>
                </a:solidFill>
                <a:latin typeface="HG正楷書体-PRO" pitchFamily="66" charset="-128"/>
                <a:ea typeface="HG正楷書体-PRO" pitchFamily="66" charset="-128"/>
              </a:rPr>
              <a:t>洪</a:t>
            </a:r>
            <a:r>
              <a:rPr lang="zh-TW" altLang="en-US" sz="2000" dirty="0">
                <a:solidFill>
                  <a:schemeClr val="bg1"/>
                </a:solidFill>
                <a:latin typeface="KaiTi" panose="02010609060101010101" pitchFamily="49" charset="-122"/>
                <a:ea typeface="KaiTi" panose="02010609060101010101" pitchFamily="49" charset="-122"/>
              </a:rPr>
              <a:t>适</a:t>
            </a:r>
            <a:r>
              <a:rPr lang="zh-TW" altLang="en-US" sz="2000" dirty="0">
                <a:solidFill>
                  <a:schemeClr val="bg1"/>
                </a:solidFill>
                <a:latin typeface="HG正楷書体-PRO" pitchFamily="66" charset="-128"/>
                <a:ea typeface="HG正楷書体-PRO" pitchFamily="66" charset="-128"/>
              </a:rPr>
              <a:t>盤洲文集巻</a:t>
            </a:r>
            <a:r>
              <a:rPr lang="ja-JP" altLang="en-US" sz="2000" dirty="0">
                <a:solidFill>
                  <a:schemeClr val="bg1"/>
                </a:solidFill>
                <a:latin typeface="HG正楷書体-PRO" pitchFamily="66" charset="-128"/>
                <a:ea typeface="HG正楷書体-PRO" pitchFamily="66" charset="-128"/>
              </a:rPr>
              <a:t>三三</a:t>
            </a:r>
            <a:r>
              <a:rPr lang="zh-TW" altLang="en-US" sz="2000" dirty="0">
                <a:solidFill>
                  <a:schemeClr val="bg1"/>
                </a:solidFill>
                <a:latin typeface="HG正楷書体-PRO" pitchFamily="66" charset="-128"/>
                <a:ea typeface="HG正楷書体-PRO" pitchFamily="66" charset="-128"/>
              </a:rPr>
              <a:t>所収</a:t>
            </a:r>
          </a:p>
        </p:txBody>
      </p:sp>
      <p:cxnSp>
        <p:nvCxnSpPr>
          <p:cNvPr id="7" name="直線コネクタ 14">
            <a:extLst>
              <a:ext uri="{FF2B5EF4-FFF2-40B4-BE49-F238E27FC236}">
                <a16:creationId xmlns:a16="http://schemas.microsoft.com/office/drawing/2014/main" id="{DE4997C7-8EF2-420F-8C73-D5881307CE09}"/>
              </a:ext>
            </a:extLst>
          </p:cNvPr>
          <p:cNvCxnSpPr>
            <a:cxnSpLocks noChangeShapeType="1"/>
          </p:cNvCxnSpPr>
          <p:nvPr/>
        </p:nvCxnSpPr>
        <p:spPr bwMode="auto">
          <a:xfrm rot="5400000">
            <a:off x="-1109662" y="3478214"/>
            <a:ext cx="5929313" cy="1588"/>
          </a:xfrm>
          <a:prstGeom prst="line">
            <a:avLst/>
          </a:prstGeom>
          <a:noFill/>
          <a:ln w="19050" algn="ctr">
            <a:solidFill>
              <a:srgbClr val="FF0000"/>
            </a:solidFill>
            <a:round/>
            <a:headEnd/>
            <a:tailEnd type="none" w="lg" len="med"/>
          </a:ln>
        </p:spPr>
      </p:cxnSp>
      <p:cxnSp>
        <p:nvCxnSpPr>
          <p:cNvPr id="8" name="直線コネクタ 17">
            <a:extLst>
              <a:ext uri="{FF2B5EF4-FFF2-40B4-BE49-F238E27FC236}">
                <a16:creationId xmlns:a16="http://schemas.microsoft.com/office/drawing/2014/main" id="{355361D8-27BF-4784-B06E-BCBB291A126B}"/>
              </a:ext>
            </a:extLst>
          </p:cNvPr>
          <p:cNvCxnSpPr>
            <a:cxnSpLocks noChangeShapeType="1"/>
          </p:cNvCxnSpPr>
          <p:nvPr/>
        </p:nvCxnSpPr>
        <p:spPr bwMode="auto">
          <a:xfrm rot="5400000">
            <a:off x="-260349" y="3935415"/>
            <a:ext cx="5014913" cy="1587"/>
          </a:xfrm>
          <a:prstGeom prst="line">
            <a:avLst/>
          </a:prstGeom>
          <a:noFill/>
          <a:ln w="19050" algn="ctr">
            <a:solidFill>
              <a:srgbClr val="FF0000"/>
            </a:solidFill>
            <a:round/>
            <a:headEnd/>
            <a:tailEnd type="none" w="lg" len="med"/>
          </a:ln>
        </p:spPr>
      </p:cxn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7"/>
          <p:cNvSpPr>
            <a:spLocks noGrp="1" noChangeArrowheads="1"/>
          </p:cNvSpPr>
          <p:nvPr>
            <p:ph type="title"/>
          </p:nvPr>
        </p:nvSpPr>
        <p:spPr>
          <a:xfrm>
            <a:off x="2014538" y="476673"/>
            <a:ext cx="8305800" cy="676275"/>
          </a:xfrm>
        </p:spPr>
        <p:txBody>
          <a:bodyPr/>
          <a:lstStyle/>
          <a:p>
            <a:pPr eaLnBrk="1" hangingPunct="1"/>
            <a:r>
              <a:rPr lang="ja-JP" altLang="en-US" dirty="0">
                <a:solidFill>
                  <a:srgbClr val="FF9900"/>
                </a:solidFill>
                <a:latin typeface="HG正楷書体-PRO" panose="03000600000000000000" pitchFamily="66" charset="-128"/>
                <a:ea typeface="HG正楷書体-PRO" panose="03000600000000000000" pitchFamily="66" charset="-128"/>
              </a:rPr>
              <a:t>科挙の功罪～功</a:t>
            </a:r>
          </a:p>
        </p:txBody>
      </p:sp>
      <p:grpSp>
        <p:nvGrpSpPr>
          <p:cNvPr id="2" name="グループ化 1">
            <a:extLst>
              <a:ext uri="{FF2B5EF4-FFF2-40B4-BE49-F238E27FC236}">
                <a16:creationId xmlns:a16="http://schemas.microsoft.com/office/drawing/2014/main" id="{E49A05BA-96EC-40CE-845A-C554FB91E80A}"/>
              </a:ext>
            </a:extLst>
          </p:cNvPr>
          <p:cNvGrpSpPr/>
          <p:nvPr/>
        </p:nvGrpSpPr>
        <p:grpSpPr>
          <a:xfrm>
            <a:off x="2352676" y="1341438"/>
            <a:ext cx="3887340" cy="2680995"/>
            <a:chOff x="2352676" y="1341438"/>
            <a:chExt cx="3887340" cy="2680995"/>
          </a:xfrm>
        </p:grpSpPr>
        <p:sp>
          <p:nvSpPr>
            <p:cNvPr id="18435" name="Text Box 173"/>
            <p:cNvSpPr txBox="1">
              <a:spLocks noChangeArrowheads="1"/>
            </p:cNvSpPr>
            <p:nvPr/>
          </p:nvSpPr>
          <p:spPr bwMode="auto">
            <a:xfrm>
              <a:off x="3504282" y="3573464"/>
              <a:ext cx="2735734" cy="448969"/>
            </a:xfrm>
            <a:prstGeom prst="rect">
              <a:avLst/>
            </a:prstGeom>
            <a:noFill/>
            <a:ln w="9525">
              <a:noFill/>
              <a:miter lim="800000"/>
              <a:headEnd/>
              <a:tailEnd/>
            </a:ln>
          </p:spPr>
          <p:txBody>
            <a:bodyPr wrap="square">
              <a:spAutoFit/>
            </a:bodyPr>
            <a:lstStyle/>
            <a:p>
              <a:pPr algn="ctr"/>
              <a:r>
                <a:rPr lang="ja-JP" altLang="en-US" sz="2400" dirty="0">
                  <a:solidFill>
                    <a:schemeClr val="bg1"/>
                  </a:solidFill>
                  <a:latin typeface="HG正楷書体-PRO" panose="03000600000000000000" pitchFamily="66" charset="-128"/>
                  <a:ea typeface="HG正楷書体-PRO" panose="03000600000000000000" pitchFamily="66" charset="-128"/>
                </a:rPr>
                <a:t>流動性の高い社会</a:t>
              </a:r>
            </a:p>
          </p:txBody>
        </p:sp>
        <p:sp>
          <p:nvSpPr>
            <p:cNvPr id="18436" name="AutoShape 181"/>
            <p:cNvSpPr>
              <a:spLocks noChangeArrowheads="1"/>
            </p:cNvSpPr>
            <p:nvPr/>
          </p:nvSpPr>
          <p:spPr bwMode="auto">
            <a:xfrm>
              <a:off x="4438650" y="2349501"/>
              <a:ext cx="865188" cy="1223963"/>
            </a:xfrm>
            <a:prstGeom prst="downArrowCallout">
              <a:avLst>
                <a:gd name="adj1" fmla="val 50000"/>
                <a:gd name="adj2" fmla="val 50000"/>
                <a:gd name="adj3" fmla="val 23486"/>
                <a:gd name="adj4" fmla="val 16472"/>
              </a:avLst>
            </a:prstGeom>
            <a:gradFill rotWithShape="1">
              <a:gsLst>
                <a:gs pos="0">
                  <a:srgbClr val="000000"/>
                </a:gs>
                <a:gs pos="100000">
                  <a:srgbClr val="003300"/>
                </a:gs>
              </a:gsLst>
              <a:lin ang="5400000" scaled="1"/>
            </a:gradFill>
            <a:ln w="9525">
              <a:noFill/>
              <a:miter lim="800000"/>
              <a:headEnd/>
              <a:tailEnd/>
            </a:ln>
          </p:spPr>
          <p:txBody>
            <a:bodyPr anchor="ctr">
              <a:spAutoFit/>
            </a:bodyPr>
            <a:lstStyle/>
            <a:p>
              <a:endParaRPr lang="ja-JP" altLang="en-US"/>
            </a:p>
          </p:txBody>
        </p:sp>
        <p:sp>
          <p:nvSpPr>
            <p:cNvPr id="16389" name="Oval 179"/>
            <p:cNvSpPr>
              <a:spLocks noChangeArrowheads="1"/>
            </p:cNvSpPr>
            <p:nvPr/>
          </p:nvSpPr>
          <p:spPr bwMode="auto">
            <a:xfrm>
              <a:off x="2352676" y="1341438"/>
              <a:ext cx="2447925" cy="2087562"/>
            </a:xfrm>
            <a:prstGeom prst="ellipse">
              <a:avLst/>
            </a:prstGeom>
            <a:gradFill rotWithShape="1">
              <a:gsLst>
                <a:gs pos="0">
                  <a:srgbClr val="0066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均分相続制</a:t>
              </a:r>
            </a:p>
          </p:txBody>
        </p:sp>
      </p:grpSp>
      <p:sp>
        <p:nvSpPr>
          <p:cNvPr id="16392" name="AutoShape 184"/>
          <p:cNvSpPr>
            <a:spLocks noChangeArrowheads="1"/>
          </p:cNvSpPr>
          <p:nvPr/>
        </p:nvSpPr>
        <p:spPr bwMode="auto">
          <a:xfrm>
            <a:off x="3000375" y="4365626"/>
            <a:ext cx="6408738" cy="1800225"/>
          </a:xfrm>
          <a:prstGeom prst="star32">
            <a:avLst>
              <a:gd name="adj" fmla="val 40870"/>
            </a:avLst>
          </a:prstGeom>
          <a:gradFill rotWithShape="1">
            <a:gsLst>
              <a:gs pos="0">
                <a:srgbClr val="FF9900"/>
              </a:gs>
              <a:gs pos="100000">
                <a:srgbClr val="000000"/>
              </a:gs>
            </a:gsLst>
            <a:path path="shape">
              <a:fillToRect l="50000" t="50000" r="50000" b="50000"/>
            </a:path>
          </a:gradFill>
          <a:ln w="9525">
            <a:noFill/>
            <a:miter lim="800000"/>
            <a:headEnd/>
            <a:tailEnd/>
          </a:ln>
        </p:spPr>
        <p:txBody>
          <a:bodyPr tIns="10800" bIns="828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身分制度のない</a:t>
            </a:r>
          </a:p>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柔構造の封建社会</a:t>
            </a:r>
          </a:p>
        </p:txBody>
      </p:sp>
      <p:grpSp>
        <p:nvGrpSpPr>
          <p:cNvPr id="3" name="グループ化 2">
            <a:extLst>
              <a:ext uri="{FF2B5EF4-FFF2-40B4-BE49-F238E27FC236}">
                <a16:creationId xmlns:a16="http://schemas.microsoft.com/office/drawing/2014/main" id="{7CD66E16-C763-4CB7-A466-6C7C8A42D8FB}"/>
              </a:ext>
            </a:extLst>
          </p:cNvPr>
          <p:cNvGrpSpPr/>
          <p:nvPr/>
        </p:nvGrpSpPr>
        <p:grpSpPr>
          <a:xfrm>
            <a:off x="6384926" y="1341438"/>
            <a:ext cx="3598863" cy="2680995"/>
            <a:chOff x="6384926" y="1341438"/>
            <a:chExt cx="3598863" cy="2680995"/>
          </a:xfrm>
        </p:grpSpPr>
        <p:sp>
          <p:nvSpPr>
            <p:cNvPr id="18438" name="Text Box 175"/>
            <p:cNvSpPr txBox="1">
              <a:spLocks noChangeArrowheads="1"/>
            </p:cNvSpPr>
            <p:nvPr/>
          </p:nvSpPr>
          <p:spPr bwMode="auto">
            <a:xfrm>
              <a:off x="6384926" y="3573464"/>
              <a:ext cx="2232025" cy="448969"/>
            </a:xfrm>
            <a:prstGeom prst="rect">
              <a:avLst/>
            </a:prstGeom>
            <a:noFill/>
            <a:ln w="9525">
              <a:noFill/>
              <a:miter lim="800000"/>
              <a:headEnd/>
              <a:tailEnd/>
            </a:ln>
          </p:spPr>
          <p:txBody>
            <a:bodyPr>
              <a:spAutoFit/>
            </a:bodyPr>
            <a:lstStyle/>
            <a:p>
              <a:pPr algn="ctr"/>
              <a:r>
                <a:rPr lang="ja-JP" altLang="en-US" sz="2400" dirty="0">
                  <a:solidFill>
                    <a:schemeClr val="bg1"/>
                  </a:solidFill>
                  <a:latin typeface="HG正楷書体-PRO" panose="03000600000000000000" pitchFamily="66" charset="-128"/>
                  <a:ea typeface="HG正楷書体-PRO" panose="03000600000000000000" pitchFamily="66" charset="-128"/>
                </a:rPr>
                <a:t>教育の普及</a:t>
              </a:r>
            </a:p>
          </p:txBody>
        </p:sp>
        <p:sp>
          <p:nvSpPr>
            <p:cNvPr id="18439" name="AutoShape 182"/>
            <p:cNvSpPr>
              <a:spLocks noChangeArrowheads="1"/>
            </p:cNvSpPr>
            <p:nvPr/>
          </p:nvSpPr>
          <p:spPr bwMode="auto">
            <a:xfrm>
              <a:off x="7031039" y="2349501"/>
              <a:ext cx="865187" cy="1223963"/>
            </a:xfrm>
            <a:prstGeom prst="downArrowCallout">
              <a:avLst>
                <a:gd name="adj1" fmla="val 50000"/>
                <a:gd name="adj2" fmla="val 50000"/>
                <a:gd name="adj3" fmla="val 23486"/>
                <a:gd name="adj4" fmla="val 16472"/>
              </a:avLst>
            </a:prstGeom>
            <a:gradFill rotWithShape="1">
              <a:gsLst>
                <a:gs pos="0">
                  <a:srgbClr val="000000"/>
                </a:gs>
                <a:gs pos="100000">
                  <a:srgbClr val="003300"/>
                </a:gs>
              </a:gsLst>
              <a:lin ang="5400000" scaled="1"/>
            </a:gradFill>
            <a:ln w="9525">
              <a:noFill/>
              <a:miter lim="800000"/>
              <a:headEnd/>
              <a:tailEnd/>
            </a:ln>
          </p:spPr>
          <p:txBody>
            <a:bodyPr anchor="ctr">
              <a:spAutoFit/>
            </a:bodyPr>
            <a:lstStyle/>
            <a:p>
              <a:endParaRPr lang="ja-JP" altLang="en-US"/>
            </a:p>
          </p:txBody>
        </p:sp>
        <p:sp>
          <p:nvSpPr>
            <p:cNvPr id="16394" name="Oval 190"/>
            <p:cNvSpPr>
              <a:spLocks noChangeArrowheads="1"/>
            </p:cNvSpPr>
            <p:nvPr/>
          </p:nvSpPr>
          <p:spPr bwMode="auto">
            <a:xfrm>
              <a:off x="7535864" y="1341438"/>
              <a:ext cx="2447925" cy="2087562"/>
            </a:xfrm>
            <a:prstGeom prst="ellipse">
              <a:avLst/>
            </a:prstGeom>
            <a:gradFill rotWithShape="1">
              <a:gsLst>
                <a:gs pos="0">
                  <a:srgbClr val="0066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機会均等</a:t>
              </a:r>
            </a:p>
          </p:txBody>
        </p:sp>
      </p:grpSp>
      <p:sp>
        <p:nvSpPr>
          <p:cNvPr id="16393" name="Oval 187"/>
          <p:cNvSpPr>
            <a:spLocks noChangeArrowheads="1"/>
          </p:cNvSpPr>
          <p:nvPr/>
        </p:nvSpPr>
        <p:spPr bwMode="auto">
          <a:xfrm>
            <a:off x="4943476" y="1341438"/>
            <a:ext cx="2447925" cy="2087562"/>
          </a:xfrm>
          <a:prstGeom prst="ellipse">
            <a:avLst/>
          </a:prstGeom>
          <a:gradFill rotWithShape="1">
            <a:gsLst>
              <a:gs pos="0">
                <a:srgbClr val="0066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92"/>
                                        </p:tgtEl>
                                        <p:attrNameLst>
                                          <p:attrName>style.visibility</p:attrName>
                                        </p:attrNameLst>
                                      </p:cBhvr>
                                      <p:to>
                                        <p:strVal val="visible"/>
                                      </p:to>
                                    </p:set>
                                    <p:animEffect transition="in" filter="fade">
                                      <p:cBhvr>
                                        <p:cTn id="17"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matteo_ricci_lg"/>
          <p:cNvPicPr>
            <a:picLocks noGrp="1" noChangeAspect="1" noChangeArrowheads="1"/>
          </p:cNvPicPr>
          <p:nvPr>
            <p:ph/>
          </p:nvPr>
        </p:nvPicPr>
        <p:blipFill rotWithShape="1">
          <a:blip r:embed="rId3" cstate="print"/>
          <a:srcRect l="1664" t="511" r="2269" b="1700"/>
          <a:stretch/>
        </p:blipFill>
        <p:spPr>
          <a:xfrm>
            <a:off x="7062952" y="4998"/>
            <a:ext cx="5141048" cy="6848739"/>
          </a:xfrm>
          <a:gradFill flip="none" rotWithShape="1">
            <a:gsLst>
              <a:gs pos="60000">
                <a:schemeClr val="tx1">
                  <a:alpha val="60000"/>
                </a:schemeClr>
              </a:gs>
              <a:gs pos="0">
                <a:schemeClr val="tx1"/>
              </a:gs>
              <a:gs pos="100000">
                <a:schemeClr val="tx1">
                  <a:alpha val="0"/>
                </a:schemeClr>
              </a:gs>
            </a:gsLst>
            <a:lin ang="10800000" scaled="1"/>
            <a:tileRect/>
          </a:gradFill>
        </p:spPr>
      </p:pic>
      <p:sp>
        <p:nvSpPr>
          <p:cNvPr id="19459" name="Rectangle 8"/>
          <p:cNvSpPr>
            <a:spLocks noChangeArrowheads="1"/>
          </p:cNvSpPr>
          <p:nvPr/>
        </p:nvSpPr>
        <p:spPr bwMode="auto">
          <a:xfrm>
            <a:off x="1" y="25282"/>
            <a:ext cx="7031312" cy="6848739"/>
          </a:xfrm>
          <a:prstGeom prst="rect">
            <a:avLst/>
          </a:prstGeom>
          <a:gradFill flip="none" rotWithShape="1">
            <a:gsLst>
              <a:gs pos="0">
                <a:schemeClr val="tx1"/>
              </a:gs>
              <a:gs pos="85000">
                <a:schemeClr val="tx1"/>
              </a:gs>
              <a:gs pos="100000">
                <a:schemeClr val="tx1">
                  <a:alpha val="0"/>
                </a:schemeClr>
              </a:gs>
            </a:gsLst>
            <a:lin ang="0" scaled="1"/>
            <a:tileRect/>
          </a:gradFill>
          <a:ln w="6350">
            <a:noFill/>
            <a:miter lim="800000"/>
            <a:headEnd/>
            <a:tailEnd type="none" w="lg" len="med"/>
          </a:ln>
        </p:spPr>
        <p:txBody>
          <a:bodyPr vert="eaVert" lIns="360000" tIns="540000" rIns="360000" bIns="360000" anchor="ctr" anchorCtr="0"/>
          <a:lstStyle/>
          <a:p>
            <a:pPr>
              <a:spcAft>
                <a:spcPts val="1200"/>
              </a:spcAft>
            </a:pPr>
            <a:r>
              <a:rPr lang="ja-JP" altLang="en-US" sz="3200" dirty="0">
                <a:solidFill>
                  <a:srgbClr val="FFCC66"/>
                </a:solidFill>
                <a:latin typeface="HG正楷書体-PRO" panose="03000600000000000000" pitchFamily="66" charset="-128"/>
                <a:ea typeface="HG正楷書体-PRO" panose="03000600000000000000" pitchFamily="66" charset="-128"/>
              </a:rPr>
              <a:t>マテオ・リッチ</a:t>
            </a:r>
            <a:r>
              <a:rPr lang="en-US" altLang="ja-JP" sz="2400" dirty="0">
                <a:solidFill>
                  <a:srgbClr val="FFCC66"/>
                </a:solidFill>
                <a:latin typeface="HG正楷書体-PRO" panose="03000600000000000000" pitchFamily="66" charset="-128"/>
                <a:ea typeface="HG正楷書体-PRO" panose="03000600000000000000" pitchFamily="66" charset="-128"/>
              </a:rPr>
              <a:t>(</a:t>
            </a:r>
            <a:r>
              <a:rPr lang="ja-JP" altLang="en-US" sz="2400" dirty="0">
                <a:solidFill>
                  <a:srgbClr val="FFCC66"/>
                </a:solidFill>
                <a:latin typeface="HG正楷書体-PRO" panose="03000600000000000000" pitchFamily="66" charset="-128"/>
                <a:ea typeface="HG正楷書体-PRO" panose="03000600000000000000" pitchFamily="66" charset="-128"/>
              </a:rPr>
              <a:t>一五五二～一六一〇</a:t>
            </a:r>
            <a:r>
              <a:rPr lang="en-US" altLang="ja-JP" sz="2400" dirty="0">
                <a:solidFill>
                  <a:srgbClr val="FFCC66"/>
                </a:solidFill>
                <a:latin typeface="HG正楷書体-PRO" panose="03000600000000000000" pitchFamily="66" charset="-128"/>
                <a:ea typeface="HG正楷書体-PRO" panose="03000600000000000000" pitchFamily="66" charset="-128"/>
              </a:rPr>
              <a:t>)</a:t>
            </a:r>
          </a:p>
          <a:p>
            <a:pPr>
              <a:spcAft>
                <a:spcPts val="1200"/>
              </a:spcAft>
            </a:pP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a:solidFill>
                  <a:schemeClr val="bg1"/>
                </a:solidFill>
                <a:latin typeface="HG正楷書体-PRO" panose="03000600000000000000" pitchFamily="66" charset="-128"/>
                <a:ea typeface="HG正楷書体-PRO" panose="03000600000000000000" pitchFamily="66" charset="-128"/>
              </a:rPr>
              <a:t>解説</a:t>
            </a:r>
            <a:r>
              <a:rPr lang="en-US" altLang="ja-JP" sz="2800" dirty="0">
                <a:solidFill>
                  <a:schemeClr val="bg1"/>
                </a:solidFill>
                <a:latin typeface="HG正楷書体-PRO" panose="03000600000000000000" pitchFamily="66" charset="-128"/>
                <a:ea typeface="HG正楷書体-PRO" panose="03000600000000000000" pitchFamily="66" charset="-128"/>
              </a:rPr>
              <a:t>〕</a:t>
            </a:r>
          </a:p>
          <a:p>
            <a:pPr>
              <a:spcAft>
                <a:spcPts val="1200"/>
              </a:spcAft>
            </a:pPr>
            <a:r>
              <a:rPr lang="ja-JP" altLang="en-US" sz="2800" dirty="0">
                <a:solidFill>
                  <a:schemeClr val="bg1"/>
                </a:solidFill>
                <a:latin typeface="HG正楷書体-PRO" panose="03000600000000000000" pitchFamily="66" charset="-128"/>
                <a:ea typeface="HG正楷書体-PRO" panose="03000600000000000000" pitchFamily="66" charset="-128"/>
              </a:rPr>
              <a:t>　イエズス会士。イタリア生。</a:t>
            </a:r>
            <a:endParaRPr lang="en-US" altLang="ja-JP" sz="2800" dirty="0">
              <a:solidFill>
                <a:schemeClr val="bg1"/>
              </a:solidFill>
              <a:latin typeface="HG正楷書体-PRO" panose="03000600000000000000" pitchFamily="66" charset="-128"/>
              <a:ea typeface="HG正楷書体-PRO" panose="03000600000000000000" pitchFamily="66" charset="-128"/>
            </a:endParaRPr>
          </a:p>
          <a:p>
            <a:pPr>
              <a:spcAft>
                <a:spcPts val="1200"/>
              </a:spcAft>
            </a:pPr>
            <a:r>
              <a:rPr lang="ja-JP" altLang="en-US" sz="2800" dirty="0">
                <a:solidFill>
                  <a:schemeClr val="bg1"/>
                </a:solidFill>
                <a:latin typeface="HG正楷書体-PRO" panose="03000600000000000000" pitchFamily="66" charset="-128"/>
                <a:ea typeface="HG正楷書体-PRO" panose="03000600000000000000" pitchFamily="66" charset="-128"/>
              </a:rPr>
              <a:t>　ローマ学院で数学、天文学を学んだ後、東方伝道を志し、一五八二年に澳門に到着した。</a:t>
            </a:r>
            <a:endParaRPr lang="en-US" altLang="ja-JP" sz="2800" dirty="0">
              <a:solidFill>
                <a:schemeClr val="bg1"/>
              </a:solidFill>
              <a:latin typeface="HG正楷書体-PRO" panose="03000600000000000000" pitchFamily="66" charset="-128"/>
              <a:ea typeface="HG正楷書体-PRO" panose="03000600000000000000" pitchFamily="66" charset="-128"/>
            </a:endParaRPr>
          </a:p>
          <a:p>
            <a:pPr>
              <a:spcAft>
                <a:spcPts val="1200"/>
              </a:spcAft>
            </a:pPr>
            <a:r>
              <a:rPr lang="ja-JP" altLang="en-US" sz="2800" dirty="0">
                <a:solidFill>
                  <a:schemeClr val="bg1"/>
                </a:solidFill>
                <a:latin typeface="HG正楷書体-PRO" panose="03000600000000000000" pitchFamily="66" charset="-128"/>
                <a:ea typeface="HG正楷書体-PRO" panose="03000600000000000000" pitchFamily="66" charset="-128"/>
              </a:rPr>
              <a:t>　その科学知識によって中国人の尊敬を集め、一六〇一年には北京で明の万暦帝に拝謁し、北京在住の許可を得て、明末におけるキリスト教布教の先駆者となった。</a:t>
            </a:r>
          </a:p>
        </p:txBody>
      </p:sp>
    </p:spTree>
    <p:extLst>
      <p:ext uri="{BB962C8B-B14F-4D97-AF65-F5344CB8AC3E}">
        <p14:creationId xmlns:p14="http://schemas.microsoft.com/office/powerpoint/2010/main" val="16157950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4"/>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3082" name="Line 10"/>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sp>
        <p:nvSpPr>
          <p:cNvPr id="15" name="Rectangle 119"/>
          <p:cNvSpPr>
            <a:spLocks noChangeArrowheads="1"/>
          </p:cNvSpPr>
          <p:nvPr/>
        </p:nvSpPr>
        <p:spPr bwMode="auto">
          <a:xfrm>
            <a:off x="3791670" y="3429001"/>
            <a:ext cx="8400327" cy="1273175"/>
          </a:xfrm>
          <a:prstGeom prst="rect">
            <a:avLst/>
          </a:prstGeom>
          <a:gradFill flip="none" rotWithShape="1">
            <a:gsLst>
              <a:gs pos="0">
                <a:srgbClr val="CC9900">
                  <a:alpha val="0"/>
                </a:srgbClr>
              </a:gs>
              <a:gs pos="25000">
                <a:srgbClr val="663300">
                  <a:alpha val="74902"/>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門閥貴族の時代</a:t>
            </a:r>
          </a:p>
        </p:txBody>
      </p:sp>
      <p:sp>
        <p:nvSpPr>
          <p:cNvPr id="16" name="Rectangle 119"/>
          <p:cNvSpPr>
            <a:spLocks noChangeArrowheads="1"/>
          </p:cNvSpPr>
          <p:nvPr/>
        </p:nvSpPr>
        <p:spPr bwMode="auto">
          <a:xfrm>
            <a:off x="3791666" y="4702176"/>
            <a:ext cx="8400333" cy="2155824"/>
          </a:xfrm>
          <a:prstGeom prst="rect">
            <a:avLst/>
          </a:prstGeom>
          <a:gradFill flip="none" rotWithShape="1">
            <a:gsLst>
              <a:gs pos="0">
                <a:srgbClr val="CC9900">
                  <a:alpha val="0"/>
                </a:srgbClr>
              </a:gs>
              <a:gs pos="25000">
                <a:srgbClr val="CC9900">
                  <a:alpha val="75000"/>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文人官僚の時代</a:t>
            </a:r>
            <a:endPar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algn="ctr">
              <a:defRPr/>
            </a:pPr>
            <a:endPar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graphicFrame>
        <p:nvGraphicFramePr>
          <p:cNvPr id="348175" name="Group 15"/>
          <p:cNvGraphicFramePr>
            <a:graphicFrameLocks noGrp="1"/>
          </p:cNvGraphicFramePr>
          <p:nvPr>
            <p:ph sz="half" idx="1"/>
            <p:extLst>
              <p:ext uri="{D42A27DB-BD31-4B8C-83A1-F6EECF244321}">
                <p14:modId xmlns:p14="http://schemas.microsoft.com/office/powerpoint/2010/main" val="186368337"/>
              </p:ext>
            </p:extLst>
          </p:nvPr>
        </p:nvGraphicFramePr>
        <p:xfrm>
          <a:off x="-24680" y="10887"/>
          <a:ext cx="3816351" cy="6861403"/>
        </p:xfrm>
        <a:graphic>
          <a:graphicData uri="http://schemas.openxmlformats.org/drawingml/2006/table">
            <a:tbl>
              <a:tblPr>
                <a:effectLst>
                  <a:outerShdw blurRad="50800" dist="38100" dir="2700000" algn="tl" rotWithShape="0">
                    <a:prstClr val="black">
                      <a:alpha val="40000"/>
                    </a:prstClr>
                  </a:outerShdw>
                </a:effectLst>
              </a:tblPr>
              <a:tblGrid>
                <a:gridCol w="687388">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244475">
                  <a:extLst>
                    <a:ext uri="{9D8B030D-6E8A-4147-A177-3AD203B41FA5}">
                      <a16:colId xmlns:a16="http://schemas.microsoft.com/office/drawing/2014/main" val="20002"/>
                    </a:ext>
                  </a:extLst>
                </a:gridCol>
                <a:gridCol w="550863">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tblGrid>
              <a:tr h="44530">
                <a:tc rowSpan="20">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10100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殷</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1600BC</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頃</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周</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1046BC-771BC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86337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春秋戦国時代</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770BC-221BC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42576">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秦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221BC-207BC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768150">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漢</a:t>
                      </a:r>
                      <a:r>
                        <a:rPr kumimoji="1" lang="ja-JP" altLang="en-US"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206BC-220AD</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14416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220-265</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221-263</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222-280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142576">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14416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五胡十六国時代</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東晋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317-420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8"/>
                  </a:ext>
                </a:extLst>
              </a:tr>
              <a:tr h="215448">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439-589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420-589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581-619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432481">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27881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en-US"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8832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14"/>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503769">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6633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6"/>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1616-1912</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7"/>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8"/>
                  </a:ext>
                </a:extLst>
              </a:tr>
              <a:tr h="20752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9"/>
                  </a:ext>
                </a:extLst>
              </a:tr>
            </a:tbl>
          </a:graphicData>
        </a:graphic>
      </p:graphicFrame>
      <p:grpSp>
        <p:nvGrpSpPr>
          <p:cNvPr id="12" name="グループ化 95"/>
          <p:cNvGrpSpPr/>
          <p:nvPr/>
        </p:nvGrpSpPr>
        <p:grpSpPr>
          <a:xfrm>
            <a:off x="3503712" y="4521753"/>
            <a:ext cx="8688288" cy="392510"/>
            <a:chOff x="3633788" y="4437063"/>
            <a:chExt cx="8688288" cy="536575"/>
          </a:xfrm>
          <a:effectLst>
            <a:outerShdw blurRad="50800" dist="38100" dir="2700000" algn="tl" rotWithShape="0">
              <a:prstClr val="black">
                <a:alpha val="40000"/>
              </a:prstClr>
            </a:outerShdw>
          </a:effectLst>
        </p:grpSpPr>
        <p:sp>
          <p:nvSpPr>
            <p:cNvPr id="13" name="AutoShape 130"/>
            <p:cNvSpPr>
              <a:spLocks noChangeArrowheads="1"/>
            </p:cNvSpPr>
            <p:nvPr/>
          </p:nvSpPr>
          <p:spPr bwMode="auto">
            <a:xfrm>
              <a:off x="3921747" y="4437063"/>
              <a:ext cx="8400329" cy="536575"/>
            </a:xfrm>
            <a:prstGeom prst="star32">
              <a:avLst>
                <a:gd name="adj" fmla="val 37500"/>
              </a:avLst>
            </a:prstGeom>
            <a:gradFill flip="none" rotWithShape="1">
              <a:gsLst>
                <a:gs pos="0">
                  <a:srgbClr val="800000"/>
                </a:gs>
                <a:gs pos="100000">
                  <a:srgbClr val="A50021">
                    <a:alpha val="38000"/>
                  </a:srgbClr>
                </a:gs>
              </a:gsLst>
              <a:path path="circle">
                <a:fillToRect l="50000" t="50000" r="50000" b="50000"/>
              </a:path>
              <a:tileRect/>
            </a:gradFill>
            <a:ln w="9525">
              <a:noFill/>
              <a:miter lim="800000"/>
              <a:headEnd/>
              <a:tailEnd/>
            </a:ln>
            <a:effectLst/>
          </p:spPr>
          <p:txBody>
            <a:bodyPr tIns="0" bIns="36000" anchor="ctr"/>
            <a:lstStyle/>
            <a:p>
              <a:pPr marL="1588"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武人支配の時代</a:t>
              </a:r>
            </a:p>
          </p:txBody>
        </p:sp>
        <p:sp>
          <p:nvSpPr>
            <p:cNvPr id="14" name="Line 131"/>
            <p:cNvSpPr>
              <a:spLocks noChangeShapeType="1"/>
            </p:cNvSpPr>
            <p:nvPr/>
          </p:nvSpPr>
          <p:spPr bwMode="auto">
            <a:xfrm>
              <a:off x="3633788" y="4702175"/>
              <a:ext cx="1584325" cy="0"/>
            </a:xfrm>
            <a:prstGeom prst="line">
              <a:avLst/>
            </a:prstGeom>
            <a:noFill/>
            <a:ln w="6350">
              <a:solidFill>
                <a:srgbClr val="800000"/>
              </a:solidFill>
              <a:round/>
              <a:headEnd type="oval" w="med" len="med"/>
              <a:tailEnd type="none" w="lg" len="med"/>
            </a:ln>
            <a:effectLst/>
          </p:spPr>
          <p:txBody>
            <a:bodyPr lIns="0" tIns="0" rIns="0" bIns="46800" anchor="ctr">
              <a:spAutoFit/>
            </a:bodyPr>
            <a:lstStyle/>
            <a:p>
              <a:pPr>
                <a:defRPr/>
              </a:pPr>
              <a:endParaRPr lang="ja-JP" altLang="en-US"/>
            </a:p>
          </p:txBody>
        </p:sp>
      </p:grpSp>
      <p:grpSp>
        <p:nvGrpSpPr>
          <p:cNvPr id="17" name="グループ化 20">
            <a:extLst>
              <a:ext uri="{FF2B5EF4-FFF2-40B4-BE49-F238E27FC236}">
                <a16:creationId xmlns:a16="http://schemas.microsoft.com/office/drawing/2014/main" id="{7A245429-3E12-47F4-9FF6-7A37690049D4}"/>
              </a:ext>
            </a:extLst>
          </p:cNvPr>
          <p:cNvGrpSpPr/>
          <p:nvPr/>
        </p:nvGrpSpPr>
        <p:grpSpPr>
          <a:xfrm>
            <a:off x="3575720" y="5768765"/>
            <a:ext cx="8435446" cy="366712"/>
            <a:chOff x="2071671" y="3893344"/>
            <a:chExt cx="8435446" cy="366712"/>
          </a:xfrm>
          <a:effectLst>
            <a:outerShdw blurRad="50800" dist="38100" dir="2700000" algn="tl" rotWithShape="0">
              <a:prstClr val="black">
                <a:alpha val="40000"/>
              </a:prstClr>
            </a:outerShdw>
          </a:effectLst>
        </p:grpSpPr>
        <p:sp>
          <p:nvSpPr>
            <p:cNvPr id="18" name="Line 86">
              <a:extLst>
                <a:ext uri="{FF2B5EF4-FFF2-40B4-BE49-F238E27FC236}">
                  <a16:creationId xmlns:a16="http://schemas.microsoft.com/office/drawing/2014/main" id="{4759DD4F-055C-4188-B43C-4E508A6B6007}"/>
                </a:ext>
              </a:extLst>
            </p:cNvPr>
            <p:cNvSpPr>
              <a:spLocks noChangeShapeType="1"/>
            </p:cNvSpPr>
            <p:nvPr/>
          </p:nvSpPr>
          <p:spPr bwMode="auto">
            <a:xfrm flipV="1">
              <a:off x="2071671" y="4088575"/>
              <a:ext cx="513090" cy="0"/>
            </a:xfrm>
            <a:prstGeom prst="line">
              <a:avLst/>
            </a:prstGeom>
            <a:noFill/>
            <a:ln w="6350">
              <a:solidFill>
                <a:srgbClr val="FFFFCC"/>
              </a:solidFill>
              <a:round/>
              <a:headEnd type="oval" w="med" len="med"/>
              <a:tailEnd type="none" w="lg" len="med"/>
            </a:ln>
            <a:effectLst>
              <a:outerShdw blurRad="50800" dist="38100" dir="2700000" algn="tl" rotWithShape="0">
                <a:prstClr val="black">
                  <a:alpha val="40000"/>
                </a:prstClr>
              </a:outerShdw>
            </a:effectLst>
          </p:spPr>
          <p:txBody>
            <a:bodyPr wrap="square" lIns="0" tIns="0" rIns="0" bIns="0">
              <a:spAutoFit/>
            </a:bodyPr>
            <a:lstStyle/>
            <a:p>
              <a:pPr>
                <a:defRPr/>
              </a:pPr>
              <a:endParaRPr lang="ja-JP" altLang="en-US"/>
            </a:p>
          </p:txBody>
        </p:sp>
        <p:sp>
          <p:nvSpPr>
            <p:cNvPr id="19" name="Text Box 87">
              <a:extLst>
                <a:ext uri="{FF2B5EF4-FFF2-40B4-BE49-F238E27FC236}">
                  <a16:creationId xmlns:a16="http://schemas.microsoft.com/office/drawing/2014/main" id="{971528F7-D6F0-4C56-B247-C102FCAFBB33}"/>
                </a:ext>
              </a:extLst>
            </p:cNvPr>
            <p:cNvSpPr txBox="1">
              <a:spLocks noChangeArrowheads="1"/>
            </p:cNvSpPr>
            <p:nvPr/>
          </p:nvSpPr>
          <p:spPr bwMode="auto">
            <a:xfrm>
              <a:off x="2442221" y="3893344"/>
              <a:ext cx="8064896" cy="366712"/>
            </a:xfrm>
            <a:prstGeom prst="rect">
              <a:avLst/>
            </a:prstGeom>
            <a:solidFill>
              <a:srgbClr val="FFFFCC"/>
            </a:solidFill>
            <a:ln w="25400" algn="ctr">
              <a:noFill/>
              <a:miter lim="800000"/>
              <a:headEnd/>
              <a:tailEnd/>
            </a:ln>
            <a:effectLst>
              <a:outerShdw blurRad="50800" dist="38100" dir="2700000" algn="tl" rotWithShape="0">
                <a:prstClr val="black">
                  <a:alpha val="40000"/>
                </a:prstClr>
              </a:outerShdw>
            </a:effectLst>
          </p:spPr>
          <p:txBody>
            <a:bodyPr lIns="90000" tIns="0" rIns="90000" bIns="36000" anchor="ctr" anchorCtr="1"/>
            <a:lstStyle/>
            <a:p>
              <a:pPr>
                <a:buClrTx/>
                <a:buSzTx/>
                <a:buFontTx/>
                <a:buNone/>
                <a:defRPr/>
              </a:pPr>
              <a:r>
                <a:rPr lang="ja-JP" altLang="en-US" sz="2400" dirty="0">
                  <a:latin typeface="HG正楷書体-PRO" panose="03000600000000000000" pitchFamily="66" charset="-128"/>
                  <a:ea typeface="HG正楷書体-PRO" panose="03000600000000000000" pitchFamily="66" charset="-128"/>
                </a:rPr>
                <a:t>マテオ・リッチが訪中</a:t>
              </a:r>
              <a:r>
                <a:rPr lang="en-US" altLang="ja-JP" sz="2400" dirty="0">
                  <a:latin typeface="HG正楷書体-PRO" panose="03000600000000000000" pitchFamily="66" charset="-128"/>
                  <a:ea typeface="HG正楷書体-PRO" panose="03000600000000000000" pitchFamily="66" charset="-128"/>
                </a:rPr>
                <a:t>(1582</a:t>
              </a:r>
              <a:r>
                <a:rPr lang="ja-JP" altLang="en-US" sz="2400" dirty="0">
                  <a:latin typeface="HG正楷書体-PRO" panose="03000600000000000000" pitchFamily="66" charset="-128"/>
                  <a:ea typeface="HG正楷書体-PRO" panose="03000600000000000000" pitchFamily="66" charset="-128"/>
                </a:rPr>
                <a:t>～</a:t>
              </a:r>
              <a:r>
                <a:rPr lang="en-US" altLang="ja-JP" sz="2400" dirty="0">
                  <a:latin typeface="HG正楷書体-PRO" panose="03000600000000000000" pitchFamily="66" charset="-128"/>
                  <a:ea typeface="HG正楷書体-PRO" panose="03000600000000000000" pitchFamily="66" charset="-128"/>
                </a:rPr>
                <a:t>1610</a:t>
              </a:r>
              <a:r>
                <a:rPr lang="ja-JP" altLang="en-US" sz="2400" dirty="0">
                  <a:latin typeface="HG正楷書体-PRO" panose="03000600000000000000" pitchFamily="66" charset="-128"/>
                  <a:ea typeface="HG正楷書体-PRO" panose="03000600000000000000" pitchFamily="66" charset="-128"/>
                </a:rPr>
                <a:t>年</a:t>
              </a:r>
              <a:r>
                <a:rPr lang="en-US" altLang="ja-JP" sz="2400" dirty="0">
                  <a:latin typeface="HG正楷書体-PRO" panose="03000600000000000000" pitchFamily="66" charset="-128"/>
                  <a:ea typeface="HG正楷書体-PRO" panose="03000600000000000000" pitchFamily="66" charset="-128"/>
                </a:rPr>
                <a:t>)</a:t>
              </a:r>
            </a:p>
          </p:txBody>
        </p:sp>
      </p:grpSp>
    </p:spTree>
    <p:extLst>
      <p:ext uri="{BB962C8B-B14F-4D97-AF65-F5344CB8AC3E}">
        <p14:creationId xmlns:p14="http://schemas.microsoft.com/office/powerpoint/2010/main" val="309702931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rchive.wul.waseda.ac.jp/kosho/i16/i16_01173/i16_01173_0001/i16_01173_0001_p0031.jpg"/>
          <p:cNvPicPr>
            <a:picLocks noChangeAspect="1" noChangeArrowheads="1"/>
          </p:cNvPicPr>
          <p:nvPr/>
        </p:nvPicPr>
        <p:blipFill rotWithShape="1">
          <a:blip r:embed="rId3">
            <a:extLst>
              <a:ext uri="{28A0092B-C50C-407E-A947-70E740481C1C}">
                <a14:useLocalDpi xmlns:a14="http://schemas.microsoft.com/office/drawing/2010/main" val="0"/>
              </a:ext>
            </a:extLst>
          </a:blip>
          <a:srcRect l="17704" t="5085" r="13211" b="4301"/>
          <a:stretch/>
        </p:blipFill>
        <p:spPr bwMode="auto">
          <a:xfrm>
            <a:off x="0" y="0"/>
            <a:ext cx="7843345" cy="6858000"/>
          </a:xfrm>
          <a:prstGeom prst="rect">
            <a:avLst/>
          </a:prstGeom>
          <a:noFill/>
          <a:extLst>
            <a:ext uri="{909E8E84-426E-40DD-AFC4-6F175D3DCCD1}">
              <a14:hiddenFill xmlns:a14="http://schemas.microsoft.com/office/drawing/2010/main">
                <a:solidFill>
                  <a:srgbClr val="FFFFFF"/>
                </a:solidFill>
              </a14:hiddenFill>
            </a:ext>
          </a:extLst>
        </p:spPr>
      </p:pic>
      <p:sp>
        <p:nvSpPr>
          <p:cNvPr id="19459" name="Rectangle 8"/>
          <p:cNvSpPr>
            <a:spLocks noChangeArrowheads="1"/>
          </p:cNvSpPr>
          <p:nvPr/>
        </p:nvSpPr>
        <p:spPr bwMode="auto">
          <a:xfrm>
            <a:off x="3863752" y="0"/>
            <a:ext cx="8328248" cy="6858000"/>
          </a:xfrm>
          <a:prstGeom prst="rect">
            <a:avLst/>
          </a:prstGeom>
          <a:gradFill flip="none" rotWithShape="1">
            <a:gsLst>
              <a:gs pos="0">
                <a:schemeClr val="tx1">
                  <a:alpha val="0"/>
                </a:schemeClr>
              </a:gs>
              <a:gs pos="25000">
                <a:schemeClr val="tx1"/>
              </a:gs>
              <a:gs pos="100000">
                <a:schemeClr val="tx1"/>
              </a:gs>
            </a:gsLst>
            <a:lin ang="0" scaled="1"/>
            <a:tileRect/>
          </a:gradFill>
          <a:ln w="6350">
            <a:noFill/>
            <a:miter lim="800000"/>
            <a:headEnd/>
            <a:tailEnd type="none" w="lg" len="med"/>
          </a:ln>
        </p:spPr>
        <p:txBody>
          <a:bodyPr vert="eaVert" lIns="1080000" tIns="540000" rIns="360000" bIns="360000" anchor="ctr" anchorCtr="0"/>
          <a:lstStyle/>
          <a:p>
            <a:pPr>
              <a:spcAft>
                <a:spcPts val="1200"/>
              </a:spcAft>
            </a:pPr>
            <a:r>
              <a:rPr lang="ja-JP" altLang="en-US" sz="3200" dirty="0">
                <a:solidFill>
                  <a:srgbClr val="FFCC66"/>
                </a:solidFill>
                <a:latin typeface="HG正楷書体-PRO" panose="03000600000000000000" pitchFamily="66" charset="-128"/>
                <a:ea typeface="HG正楷書体-PRO" panose="03000600000000000000" pitchFamily="66" charset="-128"/>
              </a:rPr>
              <a:t>マテオ・リッチ</a:t>
            </a:r>
            <a:r>
              <a:rPr lang="en-US" altLang="ja-JP" sz="2400" dirty="0">
                <a:solidFill>
                  <a:srgbClr val="FFCC66"/>
                </a:solidFill>
                <a:latin typeface="HG正楷書体-PRO" panose="03000600000000000000" pitchFamily="66" charset="-128"/>
                <a:ea typeface="HG正楷書体-PRO" panose="03000600000000000000" pitchFamily="66" charset="-128"/>
              </a:rPr>
              <a:t>(</a:t>
            </a:r>
            <a:r>
              <a:rPr lang="ja-JP" altLang="en-US" sz="2400" dirty="0">
                <a:solidFill>
                  <a:srgbClr val="FFCC66"/>
                </a:solidFill>
                <a:latin typeface="HG正楷書体-PRO" panose="03000600000000000000" pitchFamily="66" charset="-128"/>
                <a:ea typeface="HG正楷書体-PRO" panose="03000600000000000000" pitchFamily="66" charset="-128"/>
              </a:rPr>
              <a:t>一五五二～一六一〇</a:t>
            </a:r>
            <a:r>
              <a:rPr lang="en-US" altLang="ja-JP" sz="2400" dirty="0">
                <a:solidFill>
                  <a:srgbClr val="FFCC66"/>
                </a:solidFill>
                <a:latin typeface="HG正楷書体-PRO" panose="03000600000000000000" pitchFamily="66" charset="-128"/>
                <a:ea typeface="HG正楷書体-PRO" panose="03000600000000000000" pitchFamily="66" charset="-128"/>
              </a:rPr>
              <a:t>)</a:t>
            </a:r>
          </a:p>
          <a:p>
            <a:pPr>
              <a:spcAft>
                <a:spcPts val="1200"/>
              </a:spcAft>
            </a:pP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a:solidFill>
                  <a:schemeClr val="bg1"/>
                </a:solidFill>
                <a:latin typeface="HG正楷書体-PRO" panose="03000600000000000000" pitchFamily="66" charset="-128"/>
                <a:ea typeface="HG正楷書体-PRO" panose="03000600000000000000" pitchFamily="66" charset="-128"/>
              </a:rPr>
              <a:t>解説</a:t>
            </a:r>
            <a:r>
              <a:rPr lang="en-US" altLang="ja-JP" sz="2800" dirty="0">
                <a:solidFill>
                  <a:schemeClr val="bg1"/>
                </a:solidFill>
                <a:latin typeface="HG正楷書体-PRO" panose="03000600000000000000" pitchFamily="66" charset="-128"/>
                <a:ea typeface="HG正楷書体-PRO" panose="03000600000000000000" pitchFamily="66" charset="-128"/>
              </a:rPr>
              <a:t>〕</a:t>
            </a:r>
          </a:p>
          <a:p>
            <a:pPr>
              <a:spcAft>
                <a:spcPts val="1200"/>
              </a:spcAft>
            </a:pPr>
            <a:r>
              <a:rPr lang="ja-JP" altLang="en-US" sz="2800" dirty="0">
                <a:solidFill>
                  <a:schemeClr val="bg1"/>
                </a:solidFill>
                <a:latin typeface="HG正楷書体-PRO" panose="03000600000000000000" pitchFamily="66" charset="-128"/>
                <a:ea typeface="HG正楷書体-PRO" panose="03000600000000000000" pitchFamily="66" charset="-128"/>
              </a:rPr>
              <a:t>　中国語や中国の古典に精通した彼は、キリスト教の教理問答集である</a:t>
            </a: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a:solidFill>
                  <a:schemeClr val="bg1"/>
                </a:solidFill>
                <a:latin typeface="HG正楷書体-PRO" panose="03000600000000000000" pitchFamily="66" charset="-128"/>
                <a:ea typeface="HG正楷書体-PRO" panose="03000600000000000000" pitchFamily="66" charset="-128"/>
              </a:rPr>
              <a:t>天主実義</a:t>
            </a: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a:solidFill>
                  <a:schemeClr val="bg1"/>
                </a:solidFill>
                <a:latin typeface="HG正楷書体-PRO" panose="03000600000000000000" pitchFamily="66" charset="-128"/>
                <a:ea typeface="HG正楷書体-PRO" panose="03000600000000000000" pitchFamily="66" charset="-128"/>
              </a:rPr>
              <a:t>を著した</a:t>
            </a:r>
            <a:endParaRPr lang="en-US" altLang="ja-JP" sz="2800" dirty="0">
              <a:solidFill>
                <a:schemeClr val="bg1"/>
              </a:solidFill>
              <a:latin typeface="HG正楷書体-PRO" panose="03000600000000000000" pitchFamily="66" charset="-128"/>
              <a:ea typeface="HG正楷書体-PRO" panose="03000600000000000000" pitchFamily="66" charset="-128"/>
            </a:endParaRPr>
          </a:p>
          <a:p>
            <a:pPr>
              <a:spcAft>
                <a:spcPts val="1200"/>
              </a:spcAft>
            </a:pPr>
            <a:r>
              <a:rPr lang="ja-JP" altLang="en-US" sz="2800" dirty="0">
                <a:solidFill>
                  <a:schemeClr val="bg1"/>
                </a:solidFill>
                <a:latin typeface="HG正楷書体-PRO" panose="03000600000000000000" pitchFamily="66" charset="-128"/>
                <a:ea typeface="HG正楷書体-PRO" panose="03000600000000000000" pitchFamily="66" charset="-128"/>
              </a:rPr>
              <a:t>　また中国の科学者・徐光啓とともにユークリッドの</a:t>
            </a: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a:solidFill>
                  <a:schemeClr val="bg1"/>
                </a:solidFill>
                <a:latin typeface="HG正楷書体-PRO" panose="03000600000000000000" pitchFamily="66" charset="-128"/>
                <a:ea typeface="HG正楷書体-PRO" panose="03000600000000000000" pitchFamily="66" charset="-128"/>
              </a:rPr>
              <a:t>原論</a:t>
            </a: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err="1">
                <a:solidFill>
                  <a:schemeClr val="bg1"/>
                </a:solidFill>
                <a:latin typeface="HG正楷書体-PRO" panose="03000600000000000000" pitchFamily="66" charset="-128"/>
                <a:ea typeface="HG正楷書体-PRO" panose="03000600000000000000" pitchFamily="66" charset="-128"/>
              </a:rPr>
              <a:t>を翻</a:t>
            </a:r>
            <a:r>
              <a:rPr lang="ja-JP" altLang="en-US" sz="2800" dirty="0">
                <a:solidFill>
                  <a:schemeClr val="bg1"/>
                </a:solidFill>
                <a:latin typeface="HG正楷書体-PRO" panose="03000600000000000000" pitchFamily="66" charset="-128"/>
                <a:ea typeface="HG正楷書体-PRO" panose="03000600000000000000" pitchFamily="66" charset="-128"/>
              </a:rPr>
              <a:t>訳した</a:t>
            </a: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a:solidFill>
                  <a:schemeClr val="bg1"/>
                </a:solidFill>
                <a:latin typeface="HG正楷書体-PRO" panose="03000600000000000000" pitchFamily="66" charset="-128"/>
                <a:ea typeface="HG正楷書体-PRO" panose="03000600000000000000" pitchFamily="66" charset="-128"/>
              </a:rPr>
              <a:t>幾何原本</a:t>
            </a:r>
            <a:r>
              <a:rPr lang="en-US" altLang="ja-JP" sz="2800" dirty="0">
                <a:solidFill>
                  <a:schemeClr val="bg1"/>
                </a:solidFill>
                <a:latin typeface="HG正楷書体-PRO" panose="03000600000000000000" pitchFamily="66" charset="-128"/>
                <a:ea typeface="HG正楷書体-PRO" panose="03000600000000000000" pitchFamily="66" charset="-128"/>
              </a:rPr>
              <a:t>』</a:t>
            </a:r>
            <a:r>
              <a:rPr lang="ja-JP" altLang="en-US" sz="2800" dirty="0">
                <a:solidFill>
                  <a:schemeClr val="bg1"/>
                </a:solidFill>
                <a:latin typeface="HG正楷書体-PRO" panose="03000600000000000000" pitchFamily="66" charset="-128"/>
                <a:ea typeface="HG正楷書体-PRO" panose="03000600000000000000" pitchFamily="66" charset="-128"/>
              </a:rPr>
              <a:t>を出版した。</a:t>
            </a:r>
          </a:p>
        </p:txBody>
      </p:sp>
      <p:sp>
        <p:nvSpPr>
          <p:cNvPr id="6" name="Rectangle 2"/>
          <p:cNvSpPr txBox="1">
            <a:spLocks noChangeArrowheads="1"/>
          </p:cNvSpPr>
          <p:nvPr/>
        </p:nvSpPr>
        <p:spPr bwMode="auto">
          <a:xfrm>
            <a:off x="0" y="6455956"/>
            <a:ext cx="4639915" cy="404664"/>
          </a:xfrm>
          <a:prstGeom prst="rect">
            <a:avLst/>
          </a:prstGeom>
          <a:noFill/>
          <a:ln w="9525">
            <a:noFill/>
            <a:miter lim="800000"/>
            <a:headEnd/>
            <a:tailEnd/>
          </a:ln>
        </p:spPr>
        <p:txBody>
          <a:bodyPr vert="horz" wrap="square" lIns="540000" tIns="45720" rIns="54000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r" eaLnBrk="1" hangingPunct="1">
              <a:lnSpc>
                <a:spcPct val="100000"/>
              </a:lnSpc>
              <a:buClrTx/>
              <a:buSzTx/>
              <a:buNone/>
            </a:pP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幾何原本</a:t>
            </a:r>
            <a:r>
              <a:rPr lang="en-US" altLang="ja-JP"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早稲田大学図書館蔵</a:t>
            </a:r>
            <a:r>
              <a:rPr lang="en-US" altLang="ja-JP"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endParaRPr lang="ja-JP" altLang="en-US" sz="2000" kern="0" dirty="0">
              <a:solidFill>
                <a:schemeClr val="bg1"/>
              </a:solidFill>
              <a:effectLst>
                <a:outerShdw blurRad="38100" dist="38100" dir="2700000" algn="tl">
                  <a:srgbClr val="000000">
                    <a:alpha val="43137"/>
                  </a:srgbClr>
                </a:outerShdw>
              </a:effectLst>
              <a:latin typeface="ＭＳ Ｐ明朝" pitchFamily="18" charset="-128"/>
              <a:ea typeface="ＭＳ Ｐ明朝" pitchFamily="18" charset="-128"/>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matteo_ricci_lg"/>
          <p:cNvPicPr>
            <a:picLocks noGrp="1" noChangeAspect="1" noChangeArrowheads="1"/>
          </p:cNvPicPr>
          <p:nvPr>
            <p:ph/>
          </p:nvPr>
        </p:nvPicPr>
        <p:blipFill rotWithShape="1">
          <a:blip r:embed="rId3" cstate="print"/>
          <a:srcRect l="1664" t="511" r="2269" b="1700"/>
          <a:stretch/>
        </p:blipFill>
        <p:spPr>
          <a:xfrm>
            <a:off x="7062952" y="4998"/>
            <a:ext cx="5141048" cy="6848739"/>
          </a:xfrm>
          <a:gradFill flip="none" rotWithShape="1">
            <a:gsLst>
              <a:gs pos="60000">
                <a:schemeClr val="tx1">
                  <a:alpha val="60000"/>
                </a:schemeClr>
              </a:gs>
              <a:gs pos="0">
                <a:schemeClr val="tx1"/>
              </a:gs>
              <a:gs pos="100000">
                <a:schemeClr val="tx1">
                  <a:alpha val="0"/>
                </a:schemeClr>
              </a:gs>
            </a:gsLst>
            <a:lin ang="10800000" scaled="1"/>
            <a:tileRect/>
          </a:gradFill>
        </p:spPr>
      </p:pic>
      <p:sp>
        <p:nvSpPr>
          <p:cNvPr id="19459" name="Rectangle 8"/>
          <p:cNvSpPr>
            <a:spLocks noChangeArrowheads="1"/>
          </p:cNvSpPr>
          <p:nvPr/>
        </p:nvSpPr>
        <p:spPr bwMode="auto">
          <a:xfrm>
            <a:off x="1" y="25282"/>
            <a:ext cx="7031312" cy="6848739"/>
          </a:xfrm>
          <a:prstGeom prst="rect">
            <a:avLst/>
          </a:prstGeom>
          <a:gradFill flip="none" rotWithShape="1">
            <a:gsLst>
              <a:gs pos="0">
                <a:schemeClr val="tx1"/>
              </a:gs>
              <a:gs pos="85000">
                <a:schemeClr val="tx1"/>
              </a:gs>
              <a:gs pos="100000">
                <a:schemeClr val="tx1">
                  <a:alpha val="0"/>
                </a:schemeClr>
              </a:gs>
            </a:gsLst>
            <a:lin ang="0" scaled="1"/>
            <a:tileRect/>
          </a:gradFill>
          <a:ln w="6350">
            <a:noFill/>
            <a:miter lim="800000"/>
            <a:headEnd/>
            <a:tailEnd type="none" w="lg" len="med"/>
          </a:ln>
        </p:spPr>
        <p:txBody>
          <a:bodyPr vert="eaVert" lIns="360000" tIns="540000" rIns="360000" bIns="360000" anchor="ctr" anchorCtr="0"/>
          <a:lstStyle/>
          <a:p>
            <a:pPr>
              <a:spcAft>
                <a:spcPts val="1200"/>
              </a:spcAft>
              <a:defRPr/>
            </a:pPr>
            <a:r>
              <a:rPr lang="ja-JP" altLang="en-US" sz="3200" dirty="0">
                <a:solidFill>
                  <a:srgbClr val="FFD297"/>
                </a:solidFill>
                <a:latin typeface="HG正楷書体-PRO" pitchFamily="65" charset="-128"/>
                <a:ea typeface="HG正楷書体-PRO" pitchFamily="65" charset="-128"/>
              </a:rPr>
              <a:t>ヨーロッパの宣教師が見た科挙</a:t>
            </a:r>
            <a:endParaRPr lang="en-US" altLang="ja-JP" sz="3200" dirty="0">
              <a:solidFill>
                <a:srgbClr val="FFD297"/>
              </a:solidFill>
              <a:latin typeface="HG正楷書体-PRO" pitchFamily="65" charset="-128"/>
              <a:ea typeface="HG正楷書体-PRO" pitchFamily="65" charset="-128"/>
            </a:endParaRPr>
          </a:p>
          <a:p>
            <a:pPr>
              <a:spcAft>
                <a:spcPts val="1200"/>
              </a:spcAft>
              <a:defRPr/>
            </a:pPr>
            <a:r>
              <a:rPr lang="ja-JP" altLang="en-US" sz="2800" dirty="0">
                <a:solidFill>
                  <a:schemeClr val="bg1"/>
                </a:solidFill>
                <a:latin typeface="HG正楷書体-PRO" pitchFamily="65" charset="-128"/>
                <a:ea typeface="HG正楷書体-PRO" pitchFamily="65" charset="-128"/>
              </a:rPr>
              <a:t>「中国の政治について語るには、まず中国で行われている文科系の学問とそこで与えられる種々の学位について言及する必要がある。</a:t>
            </a:r>
            <a:endParaRPr lang="en-US" altLang="ja-JP" sz="2800" dirty="0">
              <a:solidFill>
                <a:schemeClr val="bg1"/>
              </a:solidFill>
              <a:latin typeface="HG正楷書体-PRO" pitchFamily="65" charset="-128"/>
              <a:ea typeface="HG正楷書体-PRO" pitchFamily="65" charset="-128"/>
            </a:endParaRPr>
          </a:p>
          <a:p>
            <a:pPr>
              <a:spcAft>
                <a:spcPts val="1200"/>
              </a:spcAft>
              <a:defRPr/>
            </a:pPr>
            <a:r>
              <a:rPr lang="ja-JP" altLang="en-US" sz="2800" dirty="0">
                <a:solidFill>
                  <a:schemeClr val="bg1"/>
                </a:solidFill>
                <a:latin typeface="HG正楷書体-PRO" pitchFamily="65" charset="-128"/>
                <a:ea typeface="HG正楷書体-PRO" pitchFamily="65" charset="-128"/>
              </a:rPr>
              <a:t>　この学問と学位とが中国統治の根幹をなしており、その点、中国は他の諸国と著しく異なっている。」</a:t>
            </a:r>
            <a:endParaRPr lang="en-US" altLang="ja-JP" sz="2800" dirty="0">
              <a:solidFill>
                <a:schemeClr val="bg1"/>
              </a:solidFill>
              <a:latin typeface="HG正楷書体-PRO" pitchFamily="65" charset="-128"/>
              <a:ea typeface="HG正楷書体-PRO" pitchFamily="65" charset="-128"/>
            </a:endParaRPr>
          </a:p>
          <a:p>
            <a:pPr algn="r">
              <a:spcAft>
                <a:spcPts val="1200"/>
              </a:spcAft>
              <a:defRPr/>
            </a:pPr>
            <a:r>
              <a:rPr lang="ja-JP" altLang="en-US" sz="2000" dirty="0">
                <a:solidFill>
                  <a:schemeClr val="bg1"/>
                </a:solidFill>
                <a:latin typeface="HG正楷書体-PRO" pitchFamily="65" charset="-128"/>
                <a:ea typeface="HG正楷書体-PRO" pitchFamily="65" charset="-128"/>
              </a:rPr>
              <a:t>マテオ・リッチ</a:t>
            </a:r>
            <a:r>
              <a:rPr lang="zh-TW" altLang="en-US" sz="2000" dirty="0">
                <a:solidFill>
                  <a:schemeClr val="bg1"/>
                </a:solidFill>
                <a:latin typeface="HG正楷書体-PRO" pitchFamily="65" charset="-128"/>
                <a:ea typeface="HG正楷書体-PRO" pitchFamily="65" charset="-128"/>
              </a:rPr>
              <a:t>報告書</a:t>
            </a:r>
            <a:r>
              <a:rPr lang="ja-JP" altLang="en-US" sz="2000" dirty="0">
                <a:solidFill>
                  <a:srgbClr val="FFD297"/>
                </a:solidFill>
                <a:latin typeface="HG正楷書体-PRO" pitchFamily="65" charset="-128"/>
                <a:ea typeface="HG正楷書体-PRO" pitchFamily="65" charset="-128"/>
              </a:rPr>
              <a:t>＊</a:t>
            </a:r>
            <a:r>
              <a:rPr lang="zh-TW" altLang="en-US" sz="2000" dirty="0">
                <a:solidFill>
                  <a:schemeClr val="bg1"/>
                </a:solidFill>
                <a:latin typeface="HG正楷書体-PRO" pitchFamily="65" charset="-128"/>
                <a:ea typeface="HG正楷書体-PRO" pitchFamily="65" charset="-128"/>
              </a:rPr>
              <a:t>第一巻第五章</a:t>
            </a:r>
            <a:endParaRPr lang="en-US" altLang="ja-JP" sz="2000" dirty="0">
              <a:solidFill>
                <a:schemeClr val="bg1"/>
              </a:solidFill>
              <a:latin typeface="HG正楷書体-PRO" pitchFamily="65" charset="-128"/>
              <a:ea typeface="HG正楷書体-PRO" pitchFamily="65" charset="-128"/>
            </a:endParaRPr>
          </a:p>
          <a:p>
            <a:pPr marL="273050" indent="-273050">
              <a:spcAft>
                <a:spcPts val="1200"/>
              </a:spcAft>
              <a:defRPr/>
            </a:pPr>
            <a:r>
              <a:rPr lang="ja-JP" altLang="en-US" sz="2000" dirty="0">
                <a:solidFill>
                  <a:srgbClr val="FFD297"/>
                </a:solidFill>
                <a:latin typeface="HG正楷書体-PRO" pitchFamily="65" charset="-128"/>
                <a:ea typeface="HG正楷書体-PRO" pitchFamily="65" charset="-128"/>
              </a:rPr>
              <a:t>＊</a:t>
            </a:r>
            <a:r>
              <a:rPr lang="ja-JP" altLang="en-US" sz="2000" dirty="0">
                <a:solidFill>
                  <a:schemeClr val="bg1"/>
                </a:solidFill>
                <a:latin typeface="HG正楷書体-PRO" pitchFamily="65" charset="-128"/>
                <a:ea typeface="HG正楷書体-PRO" pitchFamily="65" charset="-128"/>
              </a:rPr>
              <a:t>マテオ・リッチが晩年（一六〇八年）、北京で綴った中国での布教に関する回想録。</a:t>
            </a:r>
          </a:p>
        </p:txBody>
      </p:sp>
    </p:spTree>
    <p:extLst>
      <p:ext uri="{BB962C8B-B14F-4D97-AF65-F5344CB8AC3E}">
        <p14:creationId xmlns:p14="http://schemas.microsoft.com/office/powerpoint/2010/main" val="177490910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matteo_ricci_lg"/>
          <p:cNvPicPr>
            <a:picLocks noGrp="1" noChangeAspect="1" noChangeArrowheads="1"/>
          </p:cNvPicPr>
          <p:nvPr>
            <p:ph/>
          </p:nvPr>
        </p:nvPicPr>
        <p:blipFill rotWithShape="1">
          <a:blip r:embed="rId3" cstate="print"/>
          <a:srcRect l="1664" t="511" r="2269" b="1700"/>
          <a:stretch/>
        </p:blipFill>
        <p:spPr>
          <a:xfrm>
            <a:off x="7062952" y="4998"/>
            <a:ext cx="5141048" cy="6848739"/>
          </a:xfrm>
          <a:gradFill flip="none" rotWithShape="1">
            <a:gsLst>
              <a:gs pos="60000">
                <a:schemeClr val="tx1">
                  <a:alpha val="60000"/>
                </a:schemeClr>
              </a:gs>
              <a:gs pos="0">
                <a:schemeClr val="tx1"/>
              </a:gs>
              <a:gs pos="100000">
                <a:schemeClr val="tx1">
                  <a:alpha val="0"/>
                </a:schemeClr>
              </a:gs>
            </a:gsLst>
            <a:lin ang="10800000" scaled="1"/>
            <a:tileRect/>
          </a:gradFill>
        </p:spPr>
      </p:pic>
      <p:sp>
        <p:nvSpPr>
          <p:cNvPr id="19459" name="Rectangle 8"/>
          <p:cNvSpPr>
            <a:spLocks noChangeArrowheads="1"/>
          </p:cNvSpPr>
          <p:nvPr/>
        </p:nvSpPr>
        <p:spPr bwMode="auto">
          <a:xfrm>
            <a:off x="1" y="25282"/>
            <a:ext cx="7031312" cy="6848739"/>
          </a:xfrm>
          <a:prstGeom prst="rect">
            <a:avLst/>
          </a:prstGeom>
          <a:gradFill flip="none" rotWithShape="1">
            <a:gsLst>
              <a:gs pos="0">
                <a:schemeClr val="tx1"/>
              </a:gs>
              <a:gs pos="85000">
                <a:schemeClr val="tx1"/>
              </a:gs>
              <a:gs pos="100000">
                <a:schemeClr val="tx1">
                  <a:alpha val="0"/>
                </a:schemeClr>
              </a:gs>
            </a:gsLst>
            <a:lin ang="0" scaled="1"/>
            <a:tileRect/>
          </a:gradFill>
          <a:ln w="6350">
            <a:noFill/>
            <a:miter lim="800000"/>
            <a:headEnd/>
            <a:tailEnd type="none" w="lg" len="med"/>
          </a:ln>
        </p:spPr>
        <p:txBody>
          <a:bodyPr vert="eaVert" lIns="360000" tIns="540000" rIns="360000" bIns="360000" anchor="ctr" anchorCtr="0"/>
          <a:lstStyle/>
          <a:p>
            <a:pPr lvl="0">
              <a:spcAft>
                <a:spcPts val="1200"/>
              </a:spcAft>
              <a:buClr>
                <a:srgbClr val="808080"/>
              </a:buClr>
              <a:defRPr/>
            </a:pPr>
            <a:r>
              <a:rPr lang="ja-JP" altLang="en-US" sz="3200" dirty="0">
                <a:solidFill>
                  <a:srgbClr val="FFD297"/>
                </a:solidFill>
                <a:latin typeface="HG正楷書体-PRO" pitchFamily="65" charset="-128"/>
                <a:ea typeface="HG正楷書体-PRO" pitchFamily="65" charset="-128"/>
              </a:rPr>
              <a:t>ヨーロッパの宣教師が見た科挙</a:t>
            </a:r>
            <a:endParaRPr lang="en-US" altLang="ja-JP" sz="3200" dirty="0">
              <a:solidFill>
                <a:srgbClr val="FFD297"/>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latin typeface="HG正楷書体-PRO" pitchFamily="65" charset="-128"/>
                <a:ea typeface="HG正楷書体-PRO" pitchFamily="65" charset="-128"/>
              </a:rPr>
              <a:t>「四書五経の中で述べられている道徳説はなかなか立派なもので、歴代の王の定めにより中国の士大夫はこの書物を知識の根本としている。</a:t>
            </a:r>
            <a:endParaRPr lang="en-US" altLang="ja-JP" sz="2800" dirty="0">
              <a:solidFill>
                <a:srgbClr val="FFFFFF"/>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latin typeface="HG正楷書体-PRO" pitchFamily="65" charset="-128"/>
                <a:ea typeface="HG正楷書体-PRO" pitchFamily="65" charset="-128"/>
              </a:rPr>
              <a:t>　この道徳学の学位は世間でももっとも尊ばれる学位</a:t>
            </a:r>
            <a:r>
              <a:rPr lang="en-US" altLang="ja-JP" sz="2800" dirty="0">
                <a:solidFill>
                  <a:srgbClr val="FFFFFF"/>
                </a:solidFill>
                <a:latin typeface="HG正楷書体-PRO" pitchFamily="65" charset="-128"/>
                <a:ea typeface="HG正楷書体-PRO" pitchFamily="65" charset="-128"/>
              </a:rPr>
              <a:t>(</a:t>
            </a:r>
            <a:r>
              <a:rPr lang="ja-JP" altLang="en-US" sz="2400" dirty="0">
                <a:solidFill>
                  <a:srgbClr val="FFFFFF"/>
                </a:solidFill>
                <a:latin typeface="HG正楷書体-PRO" pitchFamily="65" charset="-128"/>
                <a:ea typeface="HG正楷書体-PRO" pitchFamily="65" charset="-128"/>
              </a:rPr>
              <a:t>科挙の合格者に与えられる進士などの称号</a:t>
            </a:r>
            <a:r>
              <a:rPr lang="en-US" altLang="ja-JP" sz="2400" dirty="0">
                <a:solidFill>
                  <a:srgbClr val="FFFFFF"/>
                </a:solidFill>
                <a:latin typeface="HG正楷書体-PRO" pitchFamily="65" charset="-128"/>
                <a:ea typeface="HG正楷書体-PRO" pitchFamily="65" charset="-128"/>
              </a:rPr>
              <a:t>―</a:t>
            </a:r>
            <a:r>
              <a:rPr lang="ja-JP" altLang="en-US" sz="2400" dirty="0">
                <a:solidFill>
                  <a:srgbClr val="FFFFFF"/>
                </a:solidFill>
                <a:latin typeface="HG正楷書体-PRO" pitchFamily="65" charset="-128"/>
                <a:ea typeface="HG正楷書体-PRO" pitchFamily="65" charset="-128"/>
              </a:rPr>
              <a:t>引用者</a:t>
            </a:r>
            <a:r>
              <a:rPr lang="en-US" altLang="ja-JP" sz="2800" dirty="0">
                <a:solidFill>
                  <a:srgbClr val="FFFFFF"/>
                </a:solidFill>
                <a:latin typeface="HG正楷書体-PRO" pitchFamily="65" charset="-128"/>
                <a:ea typeface="HG正楷書体-PRO" pitchFamily="65" charset="-128"/>
              </a:rPr>
              <a:t>)</a:t>
            </a:r>
            <a:r>
              <a:rPr lang="ja-JP" altLang="en-US" sz="2800" dirty="0">
                <a:solidFill>
                  <a:srgbClr val="FFFFFF"/>
                </a:solidFill>
                <a:latin typeface="HG正楷書体-PRO" pitchFamily="65" charset="-128"/>
                <a:ea typeface="HG正楷書体-PRO" pitchFamily="65" charset="-128"/>
              </a:rPr>
              <a:t>で、それを授与された者が国政にたずさわる。」</a:t>
            </a:r>
            <a:endParaRPr lang="en-US" altLang="ja-JP" sz="2800" dirty="0">
              <a:solidFill>
                <a:srgbClr val="FFFFFF"/>
              </a:solidFill>
              <a:latin typeface="HG正楷書体-PRO" pitchFamily="65" charset="-128"/>
              <a:ea typeface="HG正楷書体-PRO" pitchFamily="65" charset="-128"/>
            </a:endParaRPr>
          </a:p>
          <a:p>
            <a:pPr lvl="0" algn="r">
              <a:spcAft>
                <a:spcPts val="1200"/>
              </a:spcAft>
              <a:buClr>
                <a:srgbClr val="808080"/>
              </a:buClr>
              <a:defRPr/>
            </a:pPr>
            <a:r>
              <a:rPr lang="ja-JP" altLang="en-US" sz="2000" dirty="0">
                <a:solidFill>
                  <a:srgbClr val="FFFFFF"/>
                </a:solidFill>
                <a:latin typeface="HG正楷書体-PRO" pitchFamily="65" charset="-128"/>
                <a:ea typeface="HG正楷書体-PRO" pitchFamily="65" charset="-128"/>
              </a:rPr>
              <a:t>マテオ・リッチ</a:t>
            </a:r>
            <a:r>
              <a:rPr lang="zh-TW" altLang="en-US" sz="2000" dirty="0">
                <a:solidFill>
                  <a:srgbClr val="FFFFFF"/>
                </a:solidFill>
                <a:latin typeface="HG正楷書体-PRO" pitchFamily="65" charset="-128"/>
                <a:ea typeface="HG正楷書体-PRO" pitchFamily="65" charset="-128"/>
              </a:rPr>
              <a:t>報告書第一巻第五章</a:t>
            </a:r>
            <a:endParaRPr lang="ja-JP" altLang="en-US" sz="2000" dirty="0">
              <a:solidFill>
                <a:schemeClr val="bg1"/>
              </a:solidFill>
              <a:latin typeface="HG正楷書体-PRO" pitchFamily="65" charset="-128"/>
              <a:ea typeface="HG正楷書体-PRO" pitchFamily="65" charset="-128"/>
            </a:endParaRPr>
          </a:p>
        </p:txBody>
      </p:sp>
    </p:spTree>
    <p:extLst>
      <p:ext uri="{BB962C8B-B14F-4D97-AF65-F5344CB8AC3E}">
        <p14:creationId xmlns:p14="http://schemas.microsoft.com/office/powerpoint/2010/main" val="900777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matteo_ricci_lg"/>
          <p:cNvPicPr>
            <a:picLocks noGrp="1" noChangeAspect="1" noChangeArrowheads="1"/>
          </p:cNvPicPr>
          <p:nvPr>
            <p:ph/>
          </p:nvPr>
        </p:nvPicPr>
        <p:blipFill rotWithShape="1">
          <a:blip r:embed="rId3" cstate="print"/>
          <a:srcRect l="1664" t="511" r="2269" b="1700"/>
          <a:stretch/>
        </p:blipFill>
        <p:spPr>
          <a:xfrm>
            <a:off x="7062952" y="4998"/>
            <a:ext cx="5141048" cy="6848739"/>
          </a:xfrm>
          <a:gradFill flip="none" rotWithShape="1">
            <a:gsLst>
              <a:gs pos="60000">
                <a:schemeClr val="tx1">
                  <a:alpha val="60000"/>
                </a:schemeClr>
              </a:gs>
              <a:gs pos="0">
                <a:schemeClr val="tx1"/>
              </a:gs>
              <a:gs pos="100000">
                <a:schemeClr val="tx1">
                  <a:alpha val="0"/>
                </a:schemeClr>
              </a:gs>
            </a:gsLst>
            <a:lin ang="10800000" scaled="1"/>
            <a:tileRect/>
          </a:gradFill>
        </p:spPr>
      </p:pic>
      <p:sp>
        <p:nvSpPr>
          <p:cNvPr id="19459" name="Rectangle 8"/>
          <p:cNvSpPr>
            <a:spLocks noChangeArrowheads="1"/>
          </p:cNvSpPr>
          <p:nvPr/>
        </p:nvSpPr>
        <p:spPr bwMode="auto">
          <a:xfrm>
            <a:off x="1" y="25282"/>
            <a:ext cx="7031312" cy="6848739"/>
          </a:xfrm>
          <a:prstGeom prst="rect">
            <a:avLst/>
          </a:prstGeom>
          <a:gradFill flip="none" rotWithShape="1">
            <a:gsLst>
              <a:gs pos="0">
                <a:schemeClr val="tx1"/>
              </a:gs>
              <a:gs pos="85000">
                <a:schemeClr val="tx1"/>
              </a:gs>
              <a:gs pos="100000">
                <a:schemeClr val="tx1">
                  <a:alpha val="0"/>
                </a:schemeClr>
              </a:gs>
            </a:gsLst>
            <a:lin ang="0" scaled="1"/>
            <a:tileRect/>
          </a:gradFill>
          <a:ln w="6350">
            <a:noFill/>
            <a:miter lim="800000"/>
            <a:headEnd/>
            <a:tailEnd type="none" w="lg" len="med"/>
          </a:ln>
        </p:spPr>
        <p:txBody>
          <a:bodyPr vert="eaVert" lIns="360000" tIns="540000" rIns="360000" bIns="360000" anchor="ctr" anchorCtr="0"/>
          <a:lstStyle/>
          <a:p>
            <a:pPr lvl="0">
              <a:spcAft>
                <a:spcPts val="1200"/>
              </a:spcAft>
              <a:buClr>
                <a:srgbClr val="808080"/>
              </a:buClr>
              <a:defRPr/>
            </a:pPr>
            <a:r>
              <a:rPr lang="ja-JP" altLang="en-US" sz="3200" dirty="0">
                <a:solidFill>
                  <a:srgbClr val="FFD297"/>
                </a:solidFill>
                <a:latin typeface="HG正楷書体-PRO" pitchFamily="65" charset="-128"/>
                <a:ea typeface="HG正楷書体-PRO" pitchFamily="65" charset="-128"/>
              </a:rPr>
              <a:t>ヨーロッパの宣教師が見た科挙</a:t>
            </a:r>
            <a:endParaRPr lang="en-US" altLang="ja-JP" sz="3200" dirty="0">
              <a:solidFill>
                <a:srgbClr val="FFD297"/>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latin typeface="HG正楷書体-PRO" pitchFamily="65" charset="-128"/>
                <a:ea typeface="HG正楷書体-PRO" pitchFamily="65" charset="-128"/>
              </a:rPr>
              <a:t>「この国は一人の王によって統治され、王位は世襲されています。</a:t>
            </a:r>
            <a:endParaRPr lang="en-US" altLang="ja-JP" sz="2800" dirty="0">
              <a:solidFill>
                <a:srgbClr val="FFFFFF"/>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latin typeface="HG正楷書体-PRO" pitchFamily="65" charset="-128"/>
                <a:ea typeface="HG正楷書体-PRO" pitchFamily="65" charset="-128"/>
              </a:rPr>
              <a:t>　しかし、それ以外の点では</a:t>
            </a:r>
            <a:r>
              <a:rPr lang="ja-JP" altLang="en-US" sz="2800" u="sng" dirty="0">
                <a:solidFill>
                  <a:srgbClr val="FFFFFF"/>
                </a:solidFill>
                <a:uFill>
                  <a:solidFill>
                    <a:srgbClr val="FF0000"/>
                  </a:solidFill>
                </a:uFill>
                <a:latin typeface="HG正楷書体-PRO" pitchFamily="65" charset="-128"/>
                <a:ea typeface="HG正楷書体-PRO" pitchFamily="65" charset="-128"/>
              </a:rPr>
              <a:t>君主政体というよりも、むしろ共和政体</a:t>
            </a:r>
            <a:r>
              <a:rPr lang="ja-JP" altLang="en-US" sz="2400" dirty="0">
                <a:solidFill>
                  <a:srgbClr val="FFC000"/>
                </a:solidFill>
                <a:latin typeface="HG正楷書体-PRO" pitchFamily="65" charset="-128"/>
                <a:ea typeface="HG正楷書体-PRO" pitchFamily="65" charset="-128"/>
              </a:rPr>
              <a:t>＊</a:t>
            </a:r>
            <a:r>
              <a:rPr lang="ja-JP" altLang="en-US" sz="2800" dirty="0">
                <a:solidFill>
                  <a:srgbClr val="FFFFFF"/>
                </a:solidFill>
                <a:latin typeface="HG正楷書体-PRO" pitchFamily="65" charset="-128"/>
                <a:ea typeface="HG正楷書体-PRO" pitchFamily="65" charset="-128"/>
              </a:rPr>
              <a:t>だと思います。国王の親族は遠縁に至る者まで国政上の職務につくことはできません。」</a:t>
            </a:r>
            <a:endParaRPr lang="en-US" altLang="ja-JP" sz="2400" dirty="0">
              <a:solidFill>
                <a:srgbClr val="FFC000"/>
              </a:solidFill>
              <a:latin typeface="HG正楷書体-PRO" pitchFamily="65" charset="-128"/>
              <a:ea typeface="HG正楷書体-PRO" pitchFamily="65" charset="-128"/>
            </a:endParaRPr>
          </a:p>
          <a:p>
            <a:pPr lvl="0" algn="r">
              <a:spcAft>
                <a:spcPts val="1200"/>
              </a:spcAft>
              <a:buClr>
                <a:srgbClr val="808080"/>
              </a:buClr>
              <a:defRPr/>
            </a:pPr>
            <a:r>
              <a:rPr lang="ja-JP" altLang="en-US" sz="2000" dirty="0">
                <a:solidFill>
                  <a:srgbClr val="FFFFFF"/>
                </a:solidFill>
                <a:latin typeface="HG正楷書体-PRO" pitchFamily="65" charset="-128"/>
                <a:ea typeface="HG正楷書体-PRO" pitchFamily="65" charset="-128"/>
              </a:rPr>
              <a:t>マテオ・リッチ書簡</a:t>
            </a:r>
            <a:r>
              <a:rPr lang="ja-JP" altLang="en-US" sz="2000" baseline="30000" dirty="0">
                <a:solidFill>
                  <a:srgbClr val="FFFFFF"/>
                </a:solidFill>
                <a:latin typeface="HG正楷書体-PRO" pitchFamily="65" charset="-128"/>
                <a:ea typeface="HG正楷書体-PRO" pitchFamily="65" charset="-128"/>
              </a:rPr>
              <a:t> </a:t>
            </a:r>
            <a:r>
              <a:rPr lang="en-US" altLang="ja-JP" sz="2000" dirty="0">
                <a:solidFill>
                  <a:srgbClr val="FFFFFF"/>
                </a:solidFill>
                <a:latin typeface="HG正楷書体-PRO" pitchFamily="65" charset="-128"/>
                <a:ea typeface="HG正楷書体-PRO" pitchFamily="65" charset="-128"/>
              </a:rPr>
              <a:t>(</a:t>
            </a:r>
            <a:r>
              <a:rPr lang="ja-JP" altLang="en-US" sz="2000" dirty="0">
                <a:solidFill>
                  <a:srgbClr val="FFFFFF"/>
                </a:solidFill>
                <a:latin typeface="HG正楷書体-PRO" pitchFamily="65" charset="-128"/>
                <a:ea typeface="HG正楷書体-PRO" pitchFamily="65" charset="-128"/>
              </a:rPr>
              <a:t>一五九七年九月九日</a:t>
            </a:r>
            <a:r>
              <a:rPr lang="en-US" altLang="ja-JP" sz="2000" dirty="0">
                <a:solidFill>
                  <a:srgbClr val="FFFFFF"/>
                </a:solidFill>
                <a:latin typeface="HG正楷書体-PRO" pitchFamily="65" charset="-128"/>
                <a:ea typeface="HG正楷書体-PRO" pitchFamily="65" charset="-128"/>
              </a:rPr>
              <a:t>)</a:t>
            </a:r>
          </a:p>
          <a:p>
            <a:pPr marL="271463" lvl="0" indent="-271463">
              <a:spcAft>
                <a:spcPts val="1200"/>
              </a:spcAft>
              <a:buClr>
                <a:srgbClr val="808080"/>
              </a:buClr>
              <a:defRPr/>
            </a:pPr>
            <a:r>
              <a:rPr lang="ja-JP" altLang="en-US" sz="2400" dirty="0">
                <a:solidFill>
                  <a:srgbClr val="FFC000"/>
                </a:solidFill>
                <a:latin typeface="HG正楷書体-PRO" pitchFamily="65" charset="-128"/>
                <a:ea typeface="HG正楷書体-PRO" pitchFamily="65" charset="-128"/>
              </a:rPr>
              <a:t>＊</a:t>
            </a:r>
            <a:r>
              <a:rPr lang="ja-JP" altLang="en-US" sz="2400" dirty="0">
                <a:solidFill>
                  <a:srgbClr val="FFFFFF"/>
                </a:solidFill>
                <a:latin typeface="HG正楷書体-PRO" pitchFamily="65" charset="-128"/>
                <a:ea typeface="HG正楷書体-PRO" pitchFamily="65" charset="-128"/>
              </a:rPr>
              <a:t>身分制度なき封建社会</a:t>
            </a:r>
            <a:endParaRPr lang="en-US" altLang="ja-JP" sz="2400" dirty="0">
              <a:solidFill>
                <a:srgbClr val="FFFFFF"/>
              </a:solidFill>
              <a:latin typeface="HG正楷書体-PRO" pitchFamily="65" charset="-128"/>
              <a:ea typeface="HG正楷書体-PRO" pitchFamily="65" charset="-128"/>
            </a:endParaRPr>
          </a:p>
        </p:txBody>
      </p:sp>
    </p:spTree>
    <p:extLst>
      <p:ext uri="{BB962C8B-B14F-4D97-AF65-F5344CB8AC3E}">
        <p14:creationId xmlns:p14="http://schemas.microsoft.com/office/powerpoint/2010/main" val="43752501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matteo_ricci_lg"/>
          <p:cNvPicPr>
            <a:picLocks noGrp="1" noChangeAspect="1" noChangeArrowheads="1"/>
          </p:cNvPicPr>
          <p:nvPr>
            <p:ph/>
          </p:nvPr>
        </p:nvPicPr>
        <p:blipFill rotWithShape="1">
          <a:blip r:embed="rId3" cstate="print"/>
          <a:srcRect l="1664" t="511" r="2269" b="1700"/>
          <a:stretch/>
        </p:blipFill>
        <p:spPr>
          <a:xfrm>
            <a:off x="7062952" y="4998"/>
            <a:ext cx="5141048" cy="6848739"/>
          </a:xfrm>
          <a:gradFill flip="none" rotWithShape="1">
            <a:gsLst>
              <a:gs pos="60000">
                <a:schemeClr val="tx1">
                  <a:alpha val="60000"/>
                </a:schemeClr>
              </a:gs>
              <a:gs pos="0">
                <a:schemeClr val="tx1"/>
              </a:gs>
              <a:gs pos="100000">
                <a:schemeClr val="tx1">
                  <a:alpha val="0"/>
                </a:schemeClr>
              </a:gs>
            </a:gsLst>
            <a:lin ang="10800000" scaled="1"/>
            <a:tileRect/>
          </a:gradFill>
        </p:spPr>
      </p:pic>
      <p:sp>
        <p:nvSpPr>
          <p:cNvPr id="19459" name="Rectangle 8"/>
          <p:cNvSpPr>
            <a:spLocks noChangeArrowheads="1"/>
          </p:cNvSpPr>
          <p:nvPr/>
        </p:nvSpPr>
        <p:spPr bwMode="auto">
          <a:xfrm>
            <a:off x="1" y="25282"/>
            <a:ext cx="7031312" cy="6848739"/>
          </a:xfrm>
          <a:prstGeom prst="rect">
            <a:avLst/>
          </a:prstGeom>
          <a:gradFill flip="none" rotWithShape="1">
            <a:gsLst>
              <a:gs pos="0">
                <a:schemeClr val="tx1"/>
              </a:gs>
              <a:gs pos="85000">
                <a:schemeClr val="tx1"/>
              </a:gs>
              <a:gs pos="100000">
                <a:schemeClr val="tx1">
                  <a:alpha val="0"/>
                </a:schemeClr>
              </a:gs>
            </a:gsLst>
            <a:lin ang="0" scaled="1"/>
            <a:tileRect/>
          </a:gradFill>
          <a:ln w="6350">
            <a:noFill/>
            <a:miter lim="800000"/>
            <a:headEnd/>
            <a:tailEnd type="none" w="lg" len="med"/>
          </a:ln>
        </p:spPr>
        <p:txBody>
          <a:bodyPr vert="eaVert" lIns="360000" tIns="540000" rIns="360000" bIns="360000" anchor="ctr" anchorCtr="0"/>
          <a:lstStyle/>
          <a:p>
            <a:pPr lvl="0">
              <a:spcAft>
                <a:spcPts val="1200"/>
              </a:spcAft>
              <a:buClr>
                <a:srgbClr val="808080"/>
              </a:buClr>
              <a:defRPr/>
            </a:pPr>
            <a:r>
              <a:rPr lang="ja-JP" altLang="en-US" sz="3200" dirty="0">
                <a:solidFill>
                  <a:srgbClr val="FFD297"/>
                </a:solidFill>
                <a:latin typeface="HG正楷書体-PRO" pitchFamily="65" charset="-128"/>
                <a:ea typeface="HG正楷書体-PRO" pitchFamily="65" charset="-128"/>
              </a:rPr>
              <a:t>ヨーロッパの宣教師が見た科挙</a:t>
            </a:r>
            <a:endParaRPr lang="en-US" altLang="ja-JP" sz="3200" dirty="0">
              <a:solidFill>
                <a:srgbClr val="FFD297"/>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uFill>
                  <a:solidFill>
                    <a:srgbClr val="FF0000"/>
                  </a:solidFill>
                </a:uFill>
                <a:latin typeface="HG正楷書体-PRO" pitchFamily="65" charset="-128"/>
                <a:ea typeface="HG正楷書体-PRO" pitchFamily="65" charset="-128"/>
              </a:rPr>
              <a:t>「</a:t>
            </a:r>
            <a:r>
              <a:rPr lang="ja-JP" altLang="en-US" sz="2800" u="sng" dirty="0">
                <a:solidFill>
                  <a:srgbClr val="FFFFFF"/>
                </a:solidFill>
                <a:uFill>
                  <a:solidFill>
                    <a:srgbClr val="FF0000"/>
                  </a:solidFill>
                </a:uFill>
                <a:latin typeface="HG正楷書体-PRO" pitchFamily="65" charset="-128"/>
                <a:ea typeface="HG正楷書体-PRO" pitchFamily="65" charset="-128"/>
              </a:rPr>
              <a:t>国政はすべて文官の手中にあります</a:t>
            </a:r>
            <a:r>
              <a:rPr lang="ja-JP" altLang="en-US" sz="2800" dirty="0">
                <a:solidFill>
                  <a:srgbClr val="FFFFFF"/>
                </a:solidFill>
                <a:latin typeface="HG正楷書体-PRO" pitchFamily="65" charset="-128"/>
                <a:ea typeface="HG正楷書体-PRO" pitchFamily="65" charset="-128"/>
              </a:rPr>
              <a:t>。</a:t>
            </a:r>
            <a:endParaRPr lang="en-US" altLang="ja-JP" sz="2800" dirty="0">
              <a:solidFill>
                <a:srgbClr val="FFFFFF"/>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latin typeface="HG正楷書体-PRO" pitchFamily="65" charset="-128"/>
                <a:ea typeface="HG正楷書体-PRO" pitchFamily="65" charset="-128"/>
              </a:rPr>
              <a:t>　文官ははじめは小さな職についていますが、四年か五年に一度、</a:t>
            </a:r>
            <a:r>
              <a:rPr lang="ja-JP" altLang="en-US" sz="2800" u="sng" dirty="0">
                <a:solidFill>
                  <a:srgbClr val="FFFFFF"/>
                </a:solidFill>
                <a:uFill>
                  <a:solidFill>
                    <a:srgbClr val="FF0000"/>
                  </a:solidFill>
                </a:uFill>
                <a:latin typeface="HG正楷書体-PRO" pitchFamily="65" charset="-128"/>
                <a:ea typeface="HG正楷書体-PRO" pitchFamily="65" charset="-128"/>
              </a:rPr>
              <a:t>業績に応じて昇進</a:t>
            </a:r>
            <a:r>
              <a:rPr lang="ja-JP" altLang="en-US" sz="2800" dirty="0">
                <a:solidFill>
                  <a:srgbClr val="FFFFFF"/>
                </a:solidFill>
                <a:latin typeface="HG正楷書体-PRO" pitchFamily="65" charset="-128"/>
                <a:ea typeface="HG正楷書体-PRO" pitchFamily="65" charset="-128"/>
              </a:rPr>
              <a:t>します。時には位を下げられることも官職から追われることもあります。この昇進には九段階があり</a:t>
            </a:r>
            <a:r>
              <a:rPr lang="en-US" altLang="ja-JP" sz="2800" dirty="0">
                <a:solidFill>
                  <a:srgbClr val="FFFFFF"/>
                </a:solidFill>
                <a:latin typeface="HG正楷書体-PRO" pitchFamily="65" charset="-128"/>
                <a:ea typeface="HG正楷書体-PRO" pitchFamily="65" charset="-128"/>
              </a:rPr>
              <a:t>(</a:t>
            </a:r>
            <a:r>
              <a:rPr lang="ja-JP" altLang="en-US" sz="2800" dirty="0">
                <a:solidFill>
                  <a:srgbClr val="FFFFFF"/>
                </a:solidFill>
                <a:latin typeface="HG正楷書体-PRO" pitchFamily="65" charset="-128"/>
                <a:ea typeface="HG正楷書体-PRO" pitchFamily="65" charset="-128"/>
              </a:rPr>
              <a:t>ます</a:t>
            </a:r>
            <a:r>
              <a:rPr lang="en-US" altLang="ja-JP" sz="2800" dirty="0">
                <a:solidFill>
                  <a:srgbClr val="FFFFFF"/>
                </a:solidFill>
                <a:latin typeface="HG正楷書体-PRO" pitchFamily="65" charset="-128"/>
                <a:ea typeface="HG正楷書体-PRO" pitchFamily="65" charset="-128"/>
              </a:rPr>
              <a:t>)</a:t>
            </a:r>
            <a:r>
              <a:rPr lang="ja-JP" altLang="en-US" sz="2800" dirty="0">
                <a:solidFill>
                  <a:srgbClr val="FFFFFF"/>
                </a:solidFill>
                <a:latin typeface="HG正楷書体-PRO" pitchFamily="65" charset="-128"/>
                <a:ea typeface="HG正楷書体-PRO" pitchFamily="65" charset="-128"/>
              </a:rPr>
              <a:t>。」</a:t>
            </a:r>
            <a:endParaRPr lang="en-US" altLang="ja-JP" sz="2800" dirty="0">
              <a:solidFill>
                <a:srgbClr val="FFFFFF"/>
              </a:solidFill>
              <a:latin typeface="HG正楷書体-PRO" pitchFamily="65" charset="-128"/>
              <a:ea typeface="HG正楷書体-PRO" pitchFamily="65" charset="-128"/>
            </a:endParaRPr>
          </a:p>
          <a:p>
            <a:pPr lvl="0" algn="r">
              <a:spcAft>
                <a:spcPts val="1200"/>
              </a:spcAft>
              <a:buClr>
                <a:srgbClr val="808080"/>
              </a:buClr>
              <a:defRPr/>
            </a:pPr>
            <a:r>
              <a:rPr lang="ja-JP" altLang="en-US" sz="2000" dirty="0">
                <a:solidFill>
                  <a:srgbClr val="FFFFFF"/>
                </a:solidFill>
                <a:latin typeface="HG正楷書体-PRO" pitchFamily="65" charset="-128"/>
                <a:ea typeface="HG正楷書体-PRO" pitchFamily="65" charset="-128"/>
              </a:rPr>
              <a:t>マテオ・リッチ書簡</a:t>
            </a:r>
            <a:r>
              <a:rPr lang="en-US" altLang="ja-JP" sz="2000" dirty="0">
                <a:solidFill>
                  <a:srgbClr val="FFFFFF"/>
                </a:solidFill>
                <a:latin typeface="HG正楷書体-PRO" pitchFamily="65" charset="-128"/>
                <a:ea typeface="HG正楷書体-PRO" pitchFamily="65" charset="-128"/>
              </a:rPr>
              <a:t>(</a:t>
            </a:r>
            <a:r>
              <a:rPr lang="ja-JP" altLang="en-US" sz="2000" dirty="0">
                <a:solidFill>
                  <a:srgbClr val="FFFFFF"/>
                </a:solidFill>
                <a:latin typeface="HG正楷書体-PRO" pitchFamily="65" charset="-128"/>
                <a:ea typeface="HG正楷書体-PRO" pitchFamily="65" charset="-128"/>
              </a:rPr>
              <a:t>一五九七年九月九日</a:t>
            </a:r>
            <a:r>
              <a:rPr lang="en-US" altLang="ja-JP" sz="2000" dirty="0">
                <a:solidFill>
                  <a:srgbClr val="FFFFFF"/>
                </a:solidFill>
                <a:latin typeface="HG正楷書体-PRO" pitchFamily="65" charset="-128"/>
                <a:ea typeface="HG正楷書体-PRO" pitchFamily="65" charset="-128"/>
              </a:rPr>
              <a:t>)</a:t>
            </a:r>
            <a:endParaRPr lang="en-US" altLang="ja-JP" sz="2400" dirty="0">
              <a:solidFill>
                <a:srgbClr val="FFFFFF"/>
              </a:solidFill>
              <a:latin typeface="HG正楷書体-PRO" pitchFamily="65" charset="-128"/>
              <a:ea typeface="HG正楷書体-PRO" pitchFamily="65" charset="-128"/>
            </a:endParaRPr>
          </a:p>
        </p:txBody>
      </p:sp>
    </p:spTree>
    <p:extLst>
      <p:ext uri="{BB962C8B-B14F-4D97-AF65-F5344CB8AC3E}">
        <p14:creationId xmlns:p14="http://schemas.microsoft.com/office/powerpoint/2010/main" val="4766038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6834" name="Group 2"/>
          <p:cNvGraphicFramePr>
            <a:graphicFrameLocks noGrp="1"/>
          </p:cNvGraphicFramePr>
          <p:nvPr>
            <p:extLst>
              <p:ext uri="{D42A27DB-BD31-4B8C-83A1-F6EECF244321}">
                <p14:modId xmlns:p14="http://schemas.microsoft.com/office/powerpoint/2010/main" val="1224232431"/>
              </p:ext>
            </p:extLst>
          </p:nvPr>
        </p:nvGraphicFramePr>
        <p:xfrm>
          <a:off x="1524001" y="-23412"/>
          <a:ext cx="9145842" cy="6854068"/>
        </p:xfrm>
        <a:graphic>
          <a:graphicData uri="http://schemas.openxmlformats.org/drawingml/2006/table">
            <a:tbl>
              <a:tblPr/>
              <a:tblGrid>
                <a:gridCol w="537018">
                  <a:extLst>
                    <a:ext uri="{9D8B030D-6E8A-4147-A177-3AD203B41FA5}">
                      <a16:colId xmlns:a16="http://schemas.microsoft.com/office/drawing/2014/main" val="20000"/>
                    </a:ext>
                  </a:extLst>
                </a:gridCol>
                <a:gridCol w="834590">
                  <a:extLst>
                    <a:ext uri="{9D8B030D-6E8A-4147-A177-3AD203B41FA5}">
                      <a16:colId xmlns:a16="http://schemas.microsoft.com/office/drawing/2014/main" val="20001"/>
                    </a:ext>
                  </a:extLst>
                </a:gridCol>
                <a:gridCol w="189279">
                  <a:extLst>
                    <a:ext uri="{9D8B030D-6E8A-4147-A177-3AD203B41FA5}">
                      <a16:colId xmlns:a16="http://schemas.microsoft.com/office/drawing/2014/main" val="20002"/>
                    </a:ext>
                  </a:extLst>
                </a:gridCol>
                <a:gridCol w="274808">
                  <a:extLst>
                    <a:ext uri="{9D8B030D-6E8A-4147-A177-3AD203B41FA5}">
                      <a16:colId xmlns:a16="http://schemas.microsoft.com/office/drawing/2014/main" val="20003"/>
                    </a:ext>
                  </a:extLst>
                </a:gridCol>
                <a:gridCol w="104699">
                  <a:extLst>
                    <a:ext uri="{9D8B030D-6E8A-4147-A177-3AD203B41FA5}">
                      <a16:colId xmlns:a16="http://schemas.microsoft.com/office/drawing/2014/main" val="20004"/>
                    </a:ext>
                  </a:extLst>
                </a:gridCol>
                <a:gridCol w="566891">
                  <a:extLst>
                    <a:ext uri="{9D8B030D-6E8A-4147-A177-3AD203B41FA5}">
                      <a16:colId xmlns:a16="http://schemas.microsoft.com/office/drawing/2014/main" val="20005"/>
                    </a:ext>
                  </a:extLst>
                </a:gridCol>
                <a:gridCol w="753190">
                  <a:extLst>
                    <a:ext uri="{9D8B030D-6E8A-4147-A177-3AD203B41FA5}">
                      <a16:colId xmlns:a16="http://schemas.microsoft.com/office/drawing/2014/main" val="20006"/>
                    </a:ext>
                  </a:extLst>
                </a:gridCol>
                <a:gridCol w="215010">
                  <a:extLst>
                    <a:ext uri="{9D8B030D-6E8A-4147-A177-3AD203B41FA5}">
                      <a16:colId xmlns:a16="http://schemas.microsoft.com/office/drawing/2014/main" val="20007"/>
                    </a:ext>
                  </a:extLst>
                </a:gridCol>
                <a:gridCol w="883928">
                  <a:extLst>
                    <a:ext uri="{9D8B030D-6E8A-4147-A177-3AD203B41FA5}">
                      <a16:colId xmlns:a16="http://schemas.microsoft.com/office/drawing/2014/main" val="20008"/>
                    </a:ext>
                  </a:extLst>
                </a:gridCol>
                <a:gridCol w="119450">
                  <a:extLst>
                    <a:ext uri="{9D8B030D-6E8A-4147-A177-3AD203B41FA5}">
                      <a16:colId xmlns:a16="http://schemas.microsoft.com/office/drawing/2014/main" val="20009"/>
                    </a:ext>
                  </a:extLst>
                </a:gridCol>
                <a:gridCol w="340823">
                  <a:extLst>
                    <a:ext uri="{9D8B030D-6E8A-4147-A177-3AD203B41FA5}">
                      <a16:colId xmlns:a16="http://schemas.microsoft.com/office/drawing/2014/main" val="20010"/>
                    </a:ext>
                  </a:extLst>
                </a:gridCol>
                <a:gridCol w="423656">
                  <a:extLst>
                    <a:ext uri="{9D8B030D-6E8A-4147-A177-3AD203B41FA5}">
                      <a16:colId xmlns:a16="http://schemas.microsoft.com/office/drawing/2014/main" val="20011"/>
                    </a:ext>
                  </a:extLst>
                </a:gridCol>
                <a:gridCol w="97400">
                  <a:extLst>
                    <a:ext uri="{9D8B030D-6E8A-4147-A177-3AD203B41FA5}">
                      <a16:colId xmlns:a16="http://schemas.microsoft.com/office/drawing/2014/main" val="20012"/>
                    </a:ext>
                  </a:extLst>
                </a:gridCol>
                <a:gridCol w="788369">
                  <a:extLst>
                    <a:ext uri="{9D8B030D-6E8A-4147-A177-3AD203B41FA5}">
                      <a16:colId xmlns:a16="http://schemas.microsoft.com/office/drawing/2014/main" val="20013"/>
                    </a:ext>
                  </a:extLst>
                </a:gridCol>
                <a:gridCol w="215010">
                  <a:extLst>
                    <a:ext uri="{9D8B030D-6E8A-4147-A177-3AD203B41FA5}">
                      <a16:colId xmlns:a16="http://schemas.microsoft.com/office/drawing/2014/main" val="20014"/>
                    </a:ext>
                  </a:extLst>
                </a:gridCol>
                <a:gridCol w="1003378">
                  <a:extLst>
                    <a:ext uri="{9D8B030D-6E8A-4147-A177-3AD203B41FA5}">
                      <a16:colId xmlns:a16="http://schemas.microsoft.com/office/drawing/2014/main" val="20015"/>
                    </a:ext>
                  </a:extLst>
                </a:gridCol>
                <a:gridCol w="1798343">
                  <a:extLst>
                    <a:ext uri="{9D8B030D-6E8A-4147-A177-3AD203B41FA5}">
                      <a16:colId xmlns:a16="http://schemas.microsoft.com/office/drawing/2014/main" val="20016"/>
                    </a:ext>
                  </a:extLst>
                </a:gridCol>
              </a:tblGrid>
              <a:tr h="455986">
                <a:tc rowSpan="30">
                  <a:txBody>
                    <a:bodyPr/>
                    <a:lstStyle/>
                    <a:p>
                      <a:pPr marL="0" marR="0" lvl="0" indent="0" algn="r" defTabSz="914400" rtl="0" eaLnBrk="1" fontAlgn="base" latinLnBrk="0" hangingPunct="1">
                        <a:lnSpc>
                          <a:spcPct val="170000"/>
                        </a:lnSpc>
                        <a:spcBef>
                          <a:spcPct val="0"/>
                        </a:spcBef>
                        <a:spcAft>
                          <a:spcPct val="0"/>
                        </a:spcAft>
                        <a:buClrTx/>
                        <a:buSzTx/>
                        <a:buFontTx/>
                        <a:buNone/>
                        <a:tabLst/>
                      </a:pPr>
                      <a:endPar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rPr>
                        <a:t>中国大陸</a:t>
                      </a:r>
                      <a:endParaRPr kumimoji="1" lang="ja-JP" altLang="ja-JP" sz="24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rPr>
                        <a:t>朝鮮半島</a:t>
                      </a:r>
                      <a:endParaRPr kumimoji="1" lang="ja-JP" altLang="ja-JP" sz="24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rPr>
                        <a:t>日本列島</a:t>
                      </a:r>
                      <a:endParaRPr kumimoji="1" lang="ja-JP" altLang="ja-JP" sz="24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extLst>
                  <a:ext uri="{0D108BD9-81ED-4DB2-BD59-A6C34878D82A}">
                    <a16:rowId xmlns:a16="http://schemas.microsoft.com/office/drawing/2014/main" val="10000"/>
                  </a:ext>
                </a:extLst>
              </a:tr>
              <a:tr h="375086">
                <a:tc vMerge="1">
                  <a:txBody>
                    <a:bodyPr/>
                    <a:lstStyle/>
                    <a:p>
                      <a:endParaRPr kumimoji="1" lang="ja-JP" altLang="en-US"/>
                    </a:p>
                  </a:txBody>
                  <a:tcPr/>
                </a:tc>
                <a:tc rowSpan="2"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後漢</a:t>
                      </a:r>
                      <a:endParaRPr kumimoji="1" lang="en-US" altLang="ja-JP" sz="20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25-220</a:t>
                      </a:r>
                      <a:endParaRPr kumimoji="1" lang="ja-JP" altLang="en-US"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9">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8"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高句麗</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err="1">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BC37</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-668</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8" hMerge="1">
                  <a:txBody>
                    <a:bodyPr/>
                    <a:lstStyle/>
                    <a:p>
                      <a:endParaRPr kumimoji="1" lang="ja-JP" altLang="en-US"/>
                    </a:p>
                  </a:txBody>
                  <a:tcPr/>
                </a:tc>
                <a:tc gridSpan="3">
                  <a:txBody>
                    <a:bodyPr/>
                    <a:lstStyle/>
                    <a:p>
                      <a:endParaRPr kumimoji="1" lang="ja-JP" altLang="en-US" dirty="0"/>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rgbClr val="FFFFFF"/>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rgbClr val="FFFFFF"/>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29">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弥生時代</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hMerge="1">
                  <a:txBody>
                    <a:bodyPr/>
                    <a:lstStyle/>
                    <a:p>
                      <a:endParaRPr kumimoji="1" lang="ja-JP" altLang="en-US"/>
                    </a:p>
                  </a:txBody>
                  <a:tcPr/>
                </a:tc>
                <a:extLst>
                  <a:ext uri="{0D108BD9-81ED-4DB2-BD59-A6C34878D82A}">
                    <a16:rowId xmlns:a16="http://schemas.microsoft.com/office/drawing/2014/main" val="10001"/>
                  </a:ext>
                </a:extLst>
              </a:tr>
              <a:tr h="266995">
                <a:tc vMerge="1">
                  <a:txBody>
                    <a:bodyPr/>
                    <a:lstStyle/>
                    <a:p>
                      <a:endParaRPr kumimoji="1" lang="ja-JP" altLang="en-US"/>
                    </a:p>
                  </a:txBody>
                  <a:tcPr/>
                </a:tc>
                <a:tc gridSpan="6"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a:txBody>
                    <a:bodyPr/>
                    <a:lstStyle/>
                    <a:p>
                      <a:endParaRPr kumimoji="1" lang="ja-JP" altLang="en-US"/>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2"/>
                  </a:ext>
                </a:extLst>
              </a:tr>
              <a:tr h="133497">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魏</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rowSpan="3" gridSpan="3">
                  <a:txBody>
                    <a:bodyPr/>
                    <a:lstStyle/>
                    <a:p>
                      <a:endParaRPr kumimoji="1" lang="ja-JP" altLang="en-US">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hMerge="1">
                  <a:txBody>
                    <a:bodyPr/>
                    <a:lstStyle/>
                    <a:p>
                      <a:endParaRPr kumimoji="1" lang="ja-JP" altLang="en-US"/>
                    </a:p>
                  </a:txBody>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3"/>
                  </a:ext>
                </a:extLst>
              </a:tr>
              <a:tr h="148330">
                <a:tc vMerge="1">
                  <a:txBody>
                    <a:bodyPr/>
                    <a:lstStyle/>
                    <a:p>
                      <a:endParaRPr kumimoji="1" lang="ja-JP" altLang="en-US"/>
                    </a:p>
                  </a:txBody>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4"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古墳時代</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4" hMerge="1">
                  <a:txBody>
                    <a:bodyPr/>
                    <a:lstStyle/>
                    <a:p>
                      <a:endParaRPr kumimoji="1" lang="ja-JP" altLang="en-US"/>
                    </a:p>
                  </a:txBody>
                  <a:tcPr/>
                </a:tc>
                <a:extLst>
                  <a:ext uri="{0D108BD9-81ED-4DB2-BD59-A6C34878D82A}">
                    <a16:rowId xmlns:a16="http://schemas.microsoft.com/office/drawing/2014/main" val="10004"/>
                  </a:ext>
                </a:extLst>
              </a:tr>
              <a:tr h="157253">
                <a:tc vMerge="1">
                  <a:txBody>
                    <a:bodyPr/>
                    <a:lstStyle/>
                    <a:p>
                      <a:endParaRPr kumimoji="1" lang="ja-JP" altLang="en-US"/>
                    </a:p>
                  </a:txBody>
                  <a:tcPr/>
                </a:tc>
                <a:tc rowSpan="2"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p>
                  </a:txBody>
                  <a:tcPr marL="72000" marR="72000" marT="0" marB="0" anchor="ctr" anchorCtr="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5"/>
                  </a:ext>
                </a:extLst>
              </a:tr>
              <a:tr h="713012">
                <a:tc vMerge="1">
                  <a:txBody>
                    <a:bodyPr/>
                    <a:lstStyle/>
                    <a:p>
                      <a:endParaRPr kumimoji="1" lang="ja-JP" altLang="en-US"/>
                    </a:p>
                  </a:txBody>
                  <a:tcPr/>
                </a:tc>
                <a:tc gridSpan="4"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rowSpan="3"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百済</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346-660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3" hMerge="1">
                  <a:txBody>
                    <a:bodyPr/>
                    <a:lstStyle/>
                    <a:p>
                      <a:endParaRPr kumimoji="1" lang="ja-JP" altLang="en-US"/>
                    </a:p>
                  </a:txBody>
                  <a:tcPr/>
                </a:tc>
                <a:tc rowSpan="3" hMerge="1">
                  <a:txBody>
                    <a:bodyPr/>
                    <a:lstStyle/>
                    <a:p>
                      <a:endParaRPr kumimoji="1" lang="ja-JP" altLang="en-US"/>
                    </a:p>
                  </a:txBody>
                  <a:tcPr/>
                </a:tc>
                <a:tc rowSpan="3">
                  <a:txBody>
                    <a:bodyPr/>
                    <a:lstStyle/>
                    <a:p>
                      <a:endParaRPr kumimoji="1" lang="ja-JP" altLang="en-US" dirty="0">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75000"/>
                        <a:lumOff val="25000"/>
                      </a:schemeClr>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6"/>
                  </a:ext>
                </a:extLst>
              </a:tr>
              <a:tr h="133497">
                <a:tc vMerge="1">
                  <a:txBody>
                    <a:bodyPr/>
                    <a:lstStyle/>
                    <a:p>
                      <a:endParaRPr kumimoji="1" lang="ja-JP" altLang="en-US"/>
                    </a:p>
                  </a:txBody>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587-618</a:t>
                      </a:r>
                      <a:endPar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extLst>
                  <a:ext uri="{0D108BD9-81ED-4DB2-BD59-A6C34878D82A}">
                    <a16:rowId xmlns:a16="http://schemas.microsoft.com/office/drawing/2014/main" val="10007"/>
                  </a:ext>
                </a:extLst>
              </a:tr>
              <a:tr h="76758">
                <a:tc vMerge="1">
                  <a:txBody>
                    <a:bodyPr/>
                    <a:lstStyle/>
                    <a:p>
                      <a:endParaRPr kumimoji="1" lang="ja-JP" altLang="en-US"/>
                    </a:p>
                  </a:txBody>
                  <a:tcPr/>
                </a:tc>
                <a:tc rowSpan="5"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飛鳥時代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592-710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extLst>
                  <a:ext uri="{0D108BD9-81ED-4DB2-BD59-A6C34878D82A}">
                    <a16:rowId xmlns:a16="http://schemas.microsoft.com/office/drawing/2014/main" val="10008"/>
                  </a:ext>
                </a:extLst>
              </a:tr>
              <a:tr h="253197">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3"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新羅</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356-935</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9"/>
                  </a:ext>
                </a:extLst>
              </a:tr>
              <a:tr h="210255">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奈良時代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710-794</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10"/>
                  </a:ext>
                </a:extLst>
              </a:tr>
              <a:tr h="379916">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6"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平安時代</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794-1185</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rowSpan="6" hMerge="1">
                  <a:txBody>
                    <a:bodyPr/>
                    <a:lstStyle/>
                    <a:p>
                      <a:endParaRPr kumimoji="1" lang="ja-JP" altLang="en-US"/>
                    </a:p>
                  </a:txBody>
                  <a:tcPr/>
                </a:tc>
                <a:extLst>
                  <a:ext uri="{0D108BD9-81ED-4DB2-BD59-A6C34878D82A}">
                    <a16:rowId xmlns:a16="http://schemas.microsoft.com/office/drawing/2014/main" val="10011"/>
                  </a:ext>
                </a:extLst>
              </a:tr>
              <a:tr h="0">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2">
                  <a:txBody>
                    <a:bodyPr/>
                    <a:lstStyle/>
                    <a:p>
                      <a:r>
                        <a:rPr kumimoji="1" lang="ja-JP" altLang="en-US" sz="900" dirty="0">
                          <a:solidFill>
                            <a:schemeClr val="bg1"/>
                          </a:solidFill>
                          <a:latin typeface="HG正楷書体-PRO" panose="03000600000000000000" pitchFamily="66" charset="-128"/>
                          <a:ea typeface="HG正楷書体-PRO" panose="03000600000000000000" pitchFamily="66" charset="-128"/>
                        </a:rPr>
                        <a:t>後高句麗</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50000"/>
                      </a:schemeClr>
                    </a:solidFill>
                  </a:tcPr>
                </a:tc>
                <a:tc rowSpan="2" gridSpan="3">
                  <a:txBody>
                    <a:bodyPr/>
                    <a:lstStyle/>
                    <a:p>
                      <a:r>
                        <a:rPr kumimoji="1" lang="ja-JP" altLang="en-US" sz="900" dirty="0">
                          <a:solidFill>
                            <a:schemeClr val="bg1"/>
                          </a:solidFill>
                          <a:latin typeface="HG正楷書体-PRO" panose="03000600000000000000" pitchFamily="66" charset="-128"/>
                          <a:ea typeface="HG正楷書体-PRO" panose="03000600000000000000" pitchFamily="66" charset="-128"/>
                        </a:rPr>
                        <a:t>後百済</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gridSpan="2">
                  <a:txBody>
                    <a:bodyPr/>
                    <a:lstStyle/>
                    <a:p>
                      <a:endParaRPr kumimoji="1" lang="ja-JP" altLang="en-US" sz="900" dirty="0"/>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2"/>
                  </a:ext>
                </a:extLst>
              </a:tr>
              <a:tr h="46608">
                <a:tc vMerge="1">
                  <a:txBody>
                    <a:bodyPr/>
                    <a:lstStyle/>
                    <a:p>
                      <a:endParaRPr kumimoji="1" lang="ja-JP" altLang="en-US"/>
                    </a:p>
                  </a:txBody>
                  <a:tcPr/>
                </a:tc>
                <a:tc rowSpan="2"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3"/>
                  </a:ext>
                </a:extLst>
              </a:tr>
              <a:tr h="136272">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4"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高麗</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918-1270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rowSpan="4" hMerge="1">
                  <a:txBody>
                    <a:bodyPr/>
                    <a:lstStyle/>
                    <a:p>
                      <a:endParaRPr kumimoji="1" lang="ja-JP" altLang="en-US"/>
                    </a:p>
                  </a:txBody>
                  <a:tcPr/>
                </a:tc>
                <a:tc rowSpan="4" hMerge="1">
                  <a:txBody>
                    <a:bodyPr/>
                    <a:lstStyle/>
                    <a:p>
                      <a:endParaRPr kumimoji="1" lang="ja-JP" altLang="en-US"/>
                    </a:p>
                  </a:txBody>
                  <a:tcPr/>
                </a:tc>
                <a:tc rowSpan="4" hMerge="1">
                  <a:txBody>
                    <a:bodyPr/>
                    <a:lstStyle/>
                    <a:p>
                      <a:endParaRPr kumimoji="1" lang="ja-JP" altLang="en-US"/>
                    </a:p>
                  </a:txBody>
                  <a:tcPr/>
                </a:tc>
                <a:tc rowSpan="4" hMerge="1">
                  <a:txBody>
                    <a:bodyPr/>
                    <a:lstStyle/>
                    <a:p>
                      <a:endParaRPr kumimoji="1" lang="ja-JP" altLang="en-US"/>
                    </a:p>
                  </a:txBody>
                  <a:tcPr/>
                </a:tc>
                <a:tc rowSpan="4"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4"/>
                  </a:ext>
                </a:extLst>
              </a:tr>
              <a:tr h="432541">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33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gridSpan="6"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50000"/>
                      </a:schemeClr>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5"/>
                  </a:ext>
                </a:extLst>
              </a:tr>
              <a:tr h="130716">
                <a:tc vMerge="1">
                  <a:txBody>
                    <a:bodyPr/>
                    <a:lstStyle/>
                    <a:p>
                      <a:endParaRPr kumimoji="1" lang="ja-JP" altLang="en-US"/>
                    </a:p>
                  </a:txBody>
                  <a:tcPr/>
                </a:tc>
                <a:tc rowSpan="2"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endPar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3300"/>
                    </a:solidFill>
                  </a:tcPr>
                </a:tc>
                <a:tc rowSpan="2" hMerge="1">
                  <a:txBody>
                    <a:bodyPr/>
                    <a:lstStyle/>
                    <a:p>
                      <a:endParaRPr kumimoji="1" lang="ja-JP" altLang="en-US"/>
                    </a:p>
                  </a:txBody>
                  <a:tcPr/>
                </a:tc>
                <a:tc rowSpan="2" gridSpan="3">
                  <a:txBody>
                    <a:bodyPr/>
                    <a:lstStyle/>
                    <a:p>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endParaRPr kumimoji="1" lang="ja-JP" altLang="en-US" dirty="0"/>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vMerge="1">
                  <a:txBody>
                    <a:bodyPr/>
                    <a:lstStyle/>
                    <a:p>
                      <a:endParaRPr kumimoji="1" lang="ja-JP" altLang="en-US"/>
                    </a:p>
                  </a:txBody>
                  <a:tcPr/>
                </a:tc>
                <a:extLst>
                  <a:ext uri="{0D108BD9-81ED-4DB2-BD59-A6C34878D82A}">
                    <a16:rowId xmlns:a16="http://schemas.microsoft.com/office/drawing/2014/main" val="3797222717"/>
                  </a:ext>
                </a:extLst>
              </a:tr>
              <a:tr h="229324">
                <a:tc vMerge="1">
                  <a:txBody>
                    <a:bodyPr/>
                    <a:lstStyle/>
                    <a:p>
                      <a:endParaRPr kumimoji="1" lang="ja-JP" altLang="en-US"/>
                    </a:p>
                  </a:txBody>
                  <a:tcPr/>
                </a:tc>
                <a:tc gridSpan="3"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鎌倉時代</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1185-1333</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extLst>
                  <a:ext uri="{0D108BD9-81ED-4DB2-BD59-A6C34878D82A}">
                    <a16:rowId xmlns:a16="http://schemas.microsoft.com/office/drawing/2014/main" val="10016"/>
                  </a:ext>
                </a:extLst>
              </a:tr>
              <a:tr h="288032">
                <a:tc vMerge="1">
                  <a:txBody>
                    <a:bodyPr/>
                    <a:lstStyle/>
                    <a:p>
                      <a:endParaRPr kumimoji="1" lang="ja-JP" altLang="en-US"/>
                    </a:p>
                  </a:txBody>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元の属国 </a:t>
                      </a:r>
                      <a:r>
                        <a:rPr kumimoji="1" lang="en-US" altLang="ja-JP" sz="105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1270-1356</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7"/>
                  </a:ext>
                </a:extLst>
              </a:tr>
              <a:tr h="129500">
                <a:tc vMerge="1">
                  <a:txBody>
                    <a:bodyPr/>
                    <a:lstStyle/>
                    <a:p>
                      <a:endParaRPr kumimoji="1" lang="ja-JP" altLang="en-US"/>
                    </a:p>
                  </a:txBody>
                  <a:tcPr/>
                </a:tc>
                <a:tc rowSpan="5"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vMerge="1">
                  <a:txBody>
                    <a:bodyPr/>
                    <a:lstStyle/>
                    <a:p>
                      <a:endParaRPr kumimoji="1" lang="ja-JP" altLang="en-US"/>
                    </a:p>
                  </a:txBody>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高麗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1356-92</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室町時代</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南北朝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1336-92</a:t>
                      </a:r>
                      <a:endPar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18"/>
                  </a:ext>
                </a:extLst>
              </a:tr>
              <a:tr h="260216">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6"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李氏朝鮮</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1392-1910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6" hMerge="1">
                  <a:txBody>
                    <a:bodyPr/>
                    <a:lstStyle/>
                    <a:p>
                      <a:endParaRPr kumimoji="1" lang="ja-JP" altLang="en-US"/>
                    </a:p>
                  </a:txBody>
                  <a:tcPr/>
                </a:tc>
                <a:tc rowSpan="6" hMerge="1">
                  <a:txBody>
                    <a:bodyPr/>
                    <a:lstStyle/>
                    <a:p>
                      <a:endParaRPr kumimoji="1" lang="ja-JP" altLang="en-US"/>
                    </a:p>
                  </a:txBody>
                  <a:tcPr/>
                </a:tc>
                <a:tc rowSpan="6" hMerge="1">
                  <a:txBody>
                    <a:bodyPr/>
                    <a:lstStyle/>
                    <a:p>
                      <a:endParaRPr kumimoji="1" lang="ja-JP" altLang="en-US"/>
                    </a:p>
                  </a:txBody>
                  <a:tcPr/>
                </a:tc>
                <a:tc rowSpan="6" hMerge="1">
                  <a:txBody>
                    <a:bodyPr/>
                    <a:lstStyle/>
                    <a:p>
                      <a:endParaRPr kumimoji="1" lang="ja-JP" altLang="en-US"/>
                    </a:p>
                  </a:txBody>
                  <a:tcPr/>
                </a:tc>
                <a:tc rowSpan="6"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endParaRPr kumimoji="1" lang="ja-JP" altLang="en-US" dirty="0"/>
                    </a:p>
                  </a:txBody>
                  <a:tcPr marL="72000" marR="72000" marT="0" marB="0" anchor="ctr" anchorCtr="1"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19"/>
                  </a:ext>
                </a:extLst>
              </a:tr>
              <a:tr h="280340">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戦国 </a:t>
                      </a:r>
                      <a:r>
                        <a:rPr kumimoji="1" lang="en-US" altLang="ja-JP" sz="11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1493-1590</a:t>
                      </a:r>
                      <a:endParaRPr kumimoji="1" lang="ja-JP" altLang="en-US" sz="1100" dirty="0">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20"/>
                  </a:ext>
                </a:extLst>
              </a:tr>
              <a:tr h="118664">
                <a:tc vMerge="1">
                  <a:txBody>
                    <a:bodyPr/>
                    <a:lstStyle/>
                    <a:p>
                      <a:endParaRPr kumimoji="1" lang="ja-JP" altLang="en-US"/>
                    </a:p>
                  </a:txBody>
                  <a:tcPr/>
                </a:tc>
                <a:tc gridSpan="6"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安土桃山時代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1573-1603</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21"/>
                  </a:ext>
                </a:extLst>
              </a:tr>
              <a:tr h="92608">
                <a:tc vMerge="1">
                  <a:txBody>
                    <a:bodyPr/>
                    <a:lstStyle/>
                    <a:p>
                      <a:endParaRPr kumimoji="1" lang="ja-JP" altLang="en-US"/>
                    </a:p>
                  </a:txBody>
                  <a:tcPr/>
                </a:tc>
                <a:tc gridSpan="6"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江戸時代</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1603-1868</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extLst>
                  <a:ext uri="{0D108BD9-81ED-4DB2-BD59-A6C34878D82A}">
                    <a16:rowId xmlns:a16="http://schemas.microsoft.com/office/drawing/2014/main" val="10022"/>
                  </a:ext>
                </a:extLst>
              </a:tr>
              <a:tr h="648072">
                <a:tc vMerge="1">
                  <a:txBody>
                    <a:bodyPr/>
                    <a:lstStyle/>
                    <a:p>
                      <a:endParaRPr kumimoji="1" lang="ja-JP" altLang="en-US"/>
                    </a:p>
                  </a:txBody>
                  <a:tcPr/>
                </a:tc>
                <a:tc rowSpan="2"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1636-1912</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23"/>
                  </a:ext>
                </a:extLst>
              </a:tr>
              <a:tr h="0">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明治</a:t>
                      </a: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1868-1912</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24"/>
                  </a:ext>
                </a:extLst>
              </a:tr>
              <a:tr h="96860">
                <a:tc vMerge="1">
                  <a:txBody>
                    <a:bodyPr/>
                    <a:lstStyle/>
                    <a:p>
                      <a:endParaRPr kumimoji="1" lang="ja-JP" altLang="en-US"/>
                    </a:p>
                  </a:txBody>
                  <a:tcPr/>
                </a:tc>
                <a:tc rowSpan="2"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rowSpan="2"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日韓併合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1910-1945</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大正 </a:t>
                      </a:r>
                      <a:r>
                        <a:rPr kumimoji="1" lang="en-US" altLang="ja-JP" sz="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1912-1926</a:t>
                      </a:r>
                      <a:endParaRPr kumimoji="1" lang="ja-JP" altLang="en-US" sz="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25"/>
                  </a:ext>
                </a:extLst>
              </a:tr>
              <a:tr h="0">
                <a:tc vMerge="1">
                  <a:txBody>
                    <a:bodyPr/>
                    <a:lstStyle/>
                    <a:p>
                      <a:endParaRPr kumimoji="1" lang="ja-JP" altLang="en-US"/>
                    </a:p>
                  </a:txBody>
                  <a:tcPr/>
                </a:tc>
                <a:tc gridSpan="6"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6"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昭和</a:t>
                      </a: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1926-1989</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extLst>
                  <a:ext uri="{0D108BD9-81ED-4DB2-BD59-A6C34878D82A}">
                    <a16:rowId xmlns:a16="http://schemas.microsoft.com/office/drawing/2014/main" val="10026"/>
                  </a:ext>
                </a:extLst>
              </a:tr>
              <a:tr h="181140">
                <a:tc vMerge="1">
                  <a:txBody>
                    <a:bodyPr/>
                    <a:lstStyle/>
                    <a:p>
                      <a:endParaRPr kumimoji="1" lang="ja-JP" altLang="en-US"/>
                    </a:p>
                  </a:txBody>
                  <a:tcPr/>
                </a:tc>
                <a:tc rowSpan="2"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rowSpan="2"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北朝鮮</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tc rowSpan="2" hMerge="1">
                  <a:txBody>
                    <a:bodyPr/>
                    <a:lstStyle/>
                    <a:p>
                      <a:endParaRPr kumimoji="1" lang="ja-JP" altLang="en-US"/>
                    </a:p>
                  </a:txBody>
                  <a:tcPr/>
                </a:tc>
                <a:tc rowSpan="2"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大韓民国</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extLst>
                  <a:ext uri="{0D108BD9-81ED-4DB2-BD59-A6C34878D82A}">
                    <a16:rowId xmlns:a16="http://schemas.microsoft.com/office/drawing/2014/main" val="10027"/>
                  </a:ext>
                </a:extLst>
              </a:tr>
              <a:tr h="121919">
                <a:tc vMerge="1">
                  <a:txBody>
                    <a:bodyPr/>
                    <a:lstStyle/>
                    <a:p>
                      <a:endParaRPr kumimoji="1" lang="ja-JP" altLang="en-US"/>
                    </a:p>
                  </a:txBody>
                  <a:tcPr/>
                </a:tc>
                <a:tc gridSpan="6"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3"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平成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1989-</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28"/>
                  </a:ext>
                </a:extLst>
              </a:tr>
            </a:tbl>
          </a:graphicData>
        </a:graphic>
      </p:graphicFrame>
    </p:spTree>
    <p:extLst>
      <p:ext uri="{BB962C8B-B14F-4D97-AF65-F5344CB8AC3E}">
        <p14:creationId xmlns:p14="http://schemas.microsoft.com/office/powerpoint/2010/main" val="85751139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matteo_ricci_lg"/>
          <p:cNvPicPr>
            <a:picLocks noGrp="1" noChangeAspect="1" noChangeArrowheads="1"/>
          </p:cNvPicPr>
          <p:nvPr>
            <p:ph/>
          </p:nvPr>
        </p:nvPicPr>
        <p:blipFill rotWithShape="1">
          <a:blip r:embed="rId3" cstate="print"/>
          <a:srcRect l="1664" t="511" r="2269" b="1700"/>
          <a:stretch/>
        </p:blipFill>
        <p:spPr>
          <a:xfrm>
            <a:off x="7062952" y="4998"/>
            <a:ext cx="5141048" cy="6848739"/>
          </a:xfrm>
          <a:gradFill flip="none" rotWithShape="1">
            <a:gsLst>
              <a:gs pos="60000">
                <a:schemeClr val="tx1">
                  <a:alpha val="60000"/>
                </a:schemeClr>
              </a:gs>
              <a:gs pos="0">
                <a:schemeClr val="tx1"/>
              </a:gs>
              <a:gs pos="100000">
                <a:schemeClr val="tx1">
                  <a:alpha val="0"/>
                </a:schemeClr>
              </a:gs>
            </a:gsLst>
            <a:lin ang="10800000" scaled="1"/>
            <a:tileRect/>
          </a:gradFill>
        </p:spPr>
      </p:pic>
      <p:sp>
        <p:nvSpPr>
          <p:cNvPr id="19459" name="Rectangle 8"/>
          <p:cNvSpPr>
            <a:spLocks noChangeArrowheads="1"/>
          </p:cNvSpPr>
          <p:nvPr/>
        </p:nvSpPr>
        <p:spPr bwMode="auto">
          <a:xfrm>
            <a:off x="1" y="25282"/>
            <a:ext cx="7031312" cy="6848739"/>
          </a:xfrm>
          <a:prstGeom prst="rect">
            <a:avLst/>
          </a:prstGeom>
          <a:gradFill flip="none" rotWithShape="1">
            <a:gsLst>
              <a:gs pos="0">
                <a:schemeClr val="tx1"/>
              </a:gs>
              <a:gs pos="85000">
                <a:schemeClr val="tx1"/>
              </a:gs>
              <a:gs pos="100000">
                <a:schemeClr val="tx1">
                  <a:alpha val="0"/>
                </a:schemeClr>
              </a:gs>
            </a:gsLst>
            <a:lin ang="0" scaled="1"/>
            <a:tileRect/>
          </a:gradFill>
          <a:ln w="6350">
            <a:noFill/>
            <a:miter lim="800000"/>
            <a:headEnd/>
            <a:tailEnd type="none" w="lg" len="med"/>
          </a:ln>
        </p:spPr>
        <p:txBody>
          <a:bodyPr vert="eaVert" lIns="360000" tIns="540000" rIns="360000" bIns="360000" anchor="ctr" anchorCtr="0"/>
          <a:lstStyle/>
          <a:p>
            <a:pPr lvl="0">
              <a:spcAft>
                <a:spcPts val="1200"/>
              </a:spcAft>
              <a:buClr>
                <a:srgbClr val="808080"/>
              </a:buClr>
              <a:defRPr/>
            </a:pPr>
            <a:r>
              <a:rPr lang="ja-JP" altLang="en-US" sz="3200" dirty="0">
                <a:solidFill>
                  <a:srgbClr val="FFD297"/>
                </a:solidFill>
                <a:latin typeface="HG正楷書体-PRO" pitchFamily="65" charset="-128"/>
                <a:ea typeface="HG正楷書体-PRO" pitchFamily="65" charset="-128"/>
              </a:rPr>
              <a:t>ヨーロッパの宣教師が見た科挙</a:t>
            </a:r>
            <a:endParaRPr lang="en-US" altLang="ja-JP" sz="3200" dirty="0">
              <a:solidFill>
                <a:srgbClr val="FFD297"/>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latin typeface="HG正楷書体-PRO" pitchFamily="65" charset="-128"/>
                <a:ea typeface="HG正楷書体-PRO" pitchFamily="65" charset="-128"/>
              </a:rPr>
              <a:t>「</a:t>
            </a:r>
            <a:r>
              <a:rPr lang="ja-JP" altLang="en-US" sz="2800" dirty="0">
                <a:solidFill>
                  <a:srgbClr val="FFFFFF"/>
                </a:solidFill>
                <a:uFill>
                  <a:solidFill>
                    <a:srgbClr val="FF0000"/>
                  </a:solidFill>
                </a:uFill>
                <a:latin typeface="HG正楷書体-PRO" pitchFamily="65" charset="-128"/>
                <a:ea typeface="HG正楷書体-PRO" pitchFamily="65" charset="-128"/>
              </a:rPr>
              <a:t>軍の指揮官にも九階級ありますが、彼らはみな</a:t>
            </a:r>
            <a:r>
              <a:rPr lang="ja-JP" altLang="en-US" sz="2800" u="sng" dirty="0">
                <a:solidFill>
                  <a:srgbClr val="FFFFFF"/>
                </a:solidFill>
                <a:uFill>
                  <a:solidFill>
                    <a:srgbClr val="FF0000"/>
                  </a:solidFill>
                </a:uFill>
                <a:latin typeface="HG正楷書体-PRO" pitchFamily="65" charset="-128"/>
                <a:ea typeface="HG正楷書体-PRO" pitchFamily="65" charset="-128"/>
              </a:rPr>
              <a:t>文官に服従</a:t>
            </a:r>
            <a:r>
              <a:rPr lang="ja-JP" altLang="en-US" sz="2400" dirty="0">
                <a:solidFill>
                  <a:srgbClr val="FFC000"/>
                </a:solidFill>
                <a:uFill>
                  <a:solidFill>
                    <a:srgbClr val="FF0000"/>
                  </a:solidFill>
                </a:uFill>
                <a:latin typeface="HG正楷書体-PRO" pitchFamily="65" charset="-128"/>
                <a:ea typeface="HG正楷書体-PRO" pitchFamily="65" charset="-128"/>
              </a:rPr>
              <a:t>＊</a:t>
            </a:r>
            <a:r>
              <a:rPr lang="ja-JP" altLang="en-US" sz="2800" dirty="0">
                <a:solidFill>
                  <a:srgbClr val="FFFFFF"/>
                </a:solidFill>
                <a:uFill>
                  <a:solidFill>
                    <a:srgbClr val="FF0000"/>
                  </a:solidFill>
                </a:uFill>
                <a:latin typeface="HG正楷書体-PRO" pitchFamily="65" charset="-128"/>
                <a:ea typeface="HG正楷書体-PRO" pitchFamily="65" charset="-128"/>
              </a:rPr>
              <a:t>ることになっています</a:t>
            </a:r>
            <a:r>
              <a:rPr lang="ja-JP" altLang="en-US" sz="2800" dirty="0">
                <a:solidFill>
                  <a:srgbClr val="FFFFFF"/>
                </a:solidFill>
                <a:latin typeface="HG正楷書体-PRO" pitchFamily="65" charset="-128"/>
                <a:ea typeface="HG正楷書体-PRO" pitchFamily="65" charset="-128"/>
              </a:rPr>
              <a:t>。</a:t>
            </a:r>
            <a:endParaRPr lang="en-US" altLang="ja-JP" sz="2800" dirty="0">
              <a:solidFill>
                <a:srgbClr val="FFFFFF"/>
              </a:solidFill>
              <a:latin typeface="HG正楷書体-PRO" pitchFamily="65" charset="-128"/>
              <a:ea typeface="HG正楷書体-PRO" pitchFamily="65" charset="-128"/>
            </a:endParaRPr>
          </a:p>
          <a:p>
            <a:pPr lvl="0">
              <a:spcAft>
                <a:spcPts val="1200"/>
              </a:spcAft>
              <a:buClr>
                <a:srgbClr val="808080"/>
              </a:buClr>
              <a:defRPr/>
            </a:pPr>
            <a:r>
              <a:rPr lang="ja-JP" altLang="en-US" sz="2800" dirty="0">
                <a:solidFill>
                  <a:srgbClr val="FFFFFF"/>
                </a:solidFill>
                <a:latin typeface="HG正楷書体-PRO" pitchFamily="65" charset="-128"/>
                <a:ea typeface="HG正楷書体-PRO" pitchFamily="65" charset="-128"/>
              </a:rPr>
              <a:t>　このため</a:t>
            </a:r>
            <a:r>
              <a:rPr lang="ja-JP" altLang="en-US" sz="2800" u="sng" dirty="0">
                <a:solidFill>
                  <a:srgbClr val="FFFFFF"/>
                </a:solidFill>
                <a:uFill>
                  <a:solidFill>
                    <a:srgbClr val="FF0000"/>
                  </a:solidFill>
                </a:uFill>
                <a:latin typeface="HG正楷書体-PRO" pitchFamily="65" charset="-128"/>
                <a:ea typeface="HG正楷書体-PRO" pitchFamily="65" charset="-128"/>
              </a:rPr>
              <a:t>文官の第七等や第八等の位の者の方が、軍人の第一等の位の者より世間から尊敬を受けています</a:t>
            </a:r>
            <a:r>
              <a:rPr lang="ja-JP" altLang="en-US" sz="2800" dirty="0">
                <a:solidFill>
                  <a:srgbClr val="FFFFFF"/>
                </a:solidFill>
                <a:latin typeface="HG正楷書体-PRO" pitchFamily="65" charset="-128"/>
                <a:ea typeface="HG正楷書体-PRO" pitchFamily="65" charset="-128"/>
              </a:rPr>
              <a:t>。」</a:t>
            </a:r>
            <a:endParaRPr lang="en-US" altLang="ja-JP" sz="2800" dirty="0">
              <a:solidFill>
                <a:srgbClr val="FFFFFF"/>
              </a:solidFill>
              <a:latin typeface="HG正楷書体-PRO" pitchFamily="65" charset="-128"/>
              <a:ea typeface="HG正楷書体-PRO" pitchFamily="65" charset="-128"/>
            </a:endParaRPr>
          </a:p>
          <a:p>
            <a:pPr marL="190500" lvl="0" algn="r">
              <a:spcAft>
                <a:spcPts val="1200"/>
              </a:spcAft>
              <a:buClr>
                <a:srgbClr val="808080"/>
              </a:buClr>
              <a:defRPr/>
            </a:pPr>
            <a:r>
              <a:rPr lang="ja-JP" altLang="en-US" sz="2000" dirty="0">
                <a:solidFill>
                  <a:srgbClr val="FFFFFF"/>
                </a:solidFill>
                <a:latin typeface="HG正楷書体-PRO" pitchFamily="65" charset="-128"/>
                <a:ea typeface="HG正楷書体-PRO" pitchFamily="65" charset="-128"/>
              </a:rPr>
              <a:t>マテオ・リッチ書簡</a:t>
            </a:r>
            <a:r>
              <a:rPr lang="en-US" altLang="ja-JP" sz="2000" dirty="0">
                <a:solidFill>
                  <a:srgbClr val="FFFFFF"/>
                </a:solidFill>
                <a:latin typeface="HG正楷書体-PRO" pitchFamily="65" charset="-128"/>
                <a:ea typeface="HG正楷書体-PRO" pitchFamily="65" charset="-128"/>
              </a:rPr>
              <a:t>(</a:t>
            </a:r>
            <a:r>
              <a:rPr lang="ja-JP" altLang="en-US" sz="2000" dirty="0">
                <a:solidFill>
                  <a:srgbClr val="FFFFFF"/>
                </a:solidFill>
                <a:latin typeface="HG正楷書体-PRO" pitchFamily="65" charset="-128"/>
                <a:ea typeface="HG正楷書体-PRO" pitchFamily="65" charset="-128"/>
              </a:rPr>
              <a:t>一五九七年九月九日</a:t>
            </a:r>
            <a:r>
              <a:rPr lang="en-US" altLang="ja-JP" sz="2000" dirty="0">
                <a:solidFill>
                  <a:srgbClr val="FFFFFF"/>
                </a:solidFill>
                <a:latin typeface="HG正楷書体-PRO" pitchFamily="65" charset="-128"/>
                <a:ea typeface="HG正楷書体-PRO" pitchFamily="65" charset="-128"/>
              </a:rPr>
              <a:t>)</a:t>
            </a:r>
          </a:p>
          <a:p>
            <a:pPr marL="358775" lvl="0" indent="-358775">
              <a:buClr>
                <a:srgbClr val="808080"/>
              </a:buClr>
              <a:defRPr/>
            </a:pPr>
            <a:r>
              <a:rPr lang="ja-JP" altLang="en-US" sz="2800" dirty="0">
                <a:solidFill>
                  <a:srgbClr val="FFC000"/>
                </a:solidFill>
                <a:latin typeface="HG正楷書体-PRO" pitchFamily="65" charset="-128"/>
                <a:ea typeface="HG正楷書体-PRO" pitchFamily="65" charset="-128"/>
              </a:rPr>
              <a:t>＊</a:t>
            </a:r>
            <a:r>
              <a:rPr lang="ja-JP" altLang="en-US" sz="2400" dirty="0">
                <a:solidFill>
                  <a:srgbClr val="FFFFFF"/>
                </a:solidFill>
                <a:latin typeface="HG正楷書体-PRO" pitchFamily="65" charset="-128"/>
                <a:ea typeface="HG正楷書体-PRO" pitchFamily="65" charset="-128"/>
              </a:rPr>
              <a:t>文官統制</a:t>
            </a:r>
            <a:r>
              <a:rPr lang="en-US" altLang="ja-JP" sz="2400" dirty="0">
                <a:solidFill>
                  <a:srgbClr val="FFFFFF"/>
                </a:solidFill>
                <a:latin typeface="HG正楷書体-PRO" pitchFamily="65" charset="-128"/>
                <a:ea typeface="HG正楷書体-PRO" pitchFamily="65" charset="-128"/>
              </a:rPr>
              <a:t>‥‥</a:t>
            </a:r>
            <a:r>
              <a:rPr lang="ja-JP" altLang="en-US" sz="2400" dirty="0">
                <a:solidFill>
                  <a:srgbClr val="FFFFFF"/>
                </a:solidFill>
                <a:latin typeface="HG正楷書体-PRO" pitchFamily="65" charset="-128"/>
                <a:ea typeface="HG正楷書体-PRO" pitchFamily="65" charset="-128"/>
              </a:rPr>
              <a:t>軍事力を持つ武官の専横を防ぐため、文官が武官を統率する制度</a:t>
            </a:r>
            <a:endParaRPr lang="en-US" altLang="ja-JP" sz="2800" dirty="0">
              <a:solidFill>
                <a:srgbClr val="FFFFFF"/>
              </a:solidFill>
              <a:latin typeface="HG正楷書体-PRO" pitchFamily="65" charset="-128"/>
              <a:ea typeface="HG正楷書体-PRO" pitchFamily="65" charset="-128"/>
            </a:endParaRPr>
          </a:p>
        </p:txBody>
      </p:sp>
    </p:spTree>
    <p:extLst>
      <p:ext uri="{BB962C8B-B14F-4D97-AF65-F5344CB8AC3E}">
        <p14:creationId xmlns:p14="http://schemas.microsoft.com/office/powerpoint/2010/main" val="295119304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17738" y="6278563"/>
            <a:ext cx="7962900" cy="317500"/>
          </a:xfrm>
        </p:spPr>
        <p:txBody>
          <a:bodyPr/>
          <a:lstStyle/>
          <a:p>
            <a:pPr eaLnBrk="1" hangingPunct="1"/>
            <a:r>
              <a:rPr lang="ja-JP" altLang="en-US" sz="2400">
                <a:solidFill>
                  <a:schemeClr val="bg1"/>
                </a:solidFill>
              </a:rPr>
              <a:t>科挙制度の伝播</a:t>
            </a:r>
          </a:p>
        </p:txBody>
      </p:sp>
      <p:pic>
        <p:nvPicPr>
          <p:cNvPr id="25603" name="Picture 3"/>
          <p:cNvPicPr>
            <a:picLocks noGrp="1" noChangeAspect="1" noChangeArrowheads="1"/>
          </p:cNvPicPr>
          <p:nvPr>
            <p:ph idx="1"/>
          </p:nvPr>
        </p:nvPicPr>
        <p:blipFill rotWithShape="1">
          <a:blip r:embed="rId3" cstate="print"/>
          <a:srcRect t="17568" b="7316"/>
          <a:stretch/>
        </p:blipFill>
        <p:spPr>
          <a:xfrm>
            <a:off x="0" y="-1"/>
            <a:ext cx="12192000" cy="6858000"/>
          </a:xfrm>
          <a:noFill/>
        </p:spPr>
      </p:pic>
      <p:sp>
        <p:nvSpPr>
          <p:cNvPr id="23556" name="AutoShape 33"/>
          <p:cNvSpPr>
            <a:spLocks noChangeArrowheads="1"/>
          </p:cNvSpPr>
          <p:nvPr/>
        </p:nvSpPr>
        <p:spPr bwMode="auto">
          <a:xfrm>
            <a:off x="6816732" y="2057698"/>
            <a:ext cx="4224520" cy="2352074"/>
          </a:xfrm>
          <a:prstGeom prst="star32">
            <a:avLst>
              <a:gd name="adj" fmla="val 37500"/>
            </a:avLst>
          </a:prstGeom>
          <a:gradFill rotWithShape="1">
            <a:gsLst>
              <a:gs pos="50000">
                <a:srgbClr val="FF9900"/>
              </a:gs>
              <a:gs pos="100000">
                <a:srgbClr val="FF9A00">
                  <a:alpha val="0"/>
                </a:srgbClr>
              </a:gs>
            </a:gsLst>
            <a:path path="shape">
              <a:fillToRect l="50000" t="50000" r="50000" b="50000"/>
            </a:path>
          </a:gradFill>
          <a:ln w="6350">
            <a:noFill/>
            <a:miter lim="800000"/>
            <a:headEnd/>
            <a:tailEnd type="none" w="lg" len="med"/>
          </a:ln>
        </p:spPr>
        <p:txBody>
          <a:bodyPr wrap="none" lIns="0" tIns="36000" rIns="0" bIns="0" anchor="ctr"/>
          <a:lstStyle/>
          <a:p>
            <a:pPr marL="190500"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隋が科挙制度を始める</a:t>
            </a:r>
          </a:p>
          <a:p>
            <a:pPr marL="190500" algn="ctr">
              <a:defRPr/>
            </a:pP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(587</a:t>
            </a: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年</a:t>
            </a: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
        <p:nvSpPr>
          <p:cNvPr id="268310" name="Rectangle 22"/>
          <p:cNvSpPr>
            <a:spLocks noChangeArrowheads="1"/>
          </p:cNvSpPr>
          <p:nvPr/>
        </p:nvSpPr>
        <p:spPr bwMode="auto">
          <a:xfrm>
            <a:off x="263352" y="261936"/>
            <a:ext cx="4752528" cy="955677"/>
          </a:xfrm>
          <a:prstGeom prst="rect">
            <a:avLst/>
          </a:prstGeom>
          <a:solidFill>
            <a:srgbClr val="003300">
              <a:alpha val="50195"/>
            </a:srgbClr>
          </a:solidFill>
          <a:ln w="19050">
            <a:noFill/>
            <a:miter lim="800000"/>
            <a:headEnd/>
            <a:tailEnd/>
          </a:ln>
          <a:effectLst>
            <a:outerShdw blurRad="50800" dist="38100" dir="2700000" algn="tl" rotWithShape="0">
              <a:prstClr val="black">
                <a:alpha val="40000"/>
              </a:prstClr>
            </a:outerShdw>
          </a:effectLst>
        </p:spPr>
        <p:txBody>
          <a:bodyPr lIns="90000" tIns="0" rIns="90000" bIns="0" anchor="ctr"/>
          <a:lstStyle/>
          <a:p>
            <a:pP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イエズス会の学校がヨーロッパで初めて筆記試験を採用</a:t>
            </a: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(1599</a:t>
            </a: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年</a:t>
            </a: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grpSp>
        <p:nvGrpSpPr>
          <p:cNvPr id="2" name="グループ化 11"/>
          <p:cNvGrpSpPr/>
          <p:nvPr/>
        </p:nvGrpSpPr>
        <p:grpSpPr>
          <a:xfrm>
            <a:off x="8189368" y="232807"/>
            <a:ext cx="3744415" cy="2377044"/>
            <a:chOff x="6665368" y="232806"/>
            <a:chExt cx="3744415" cy="2377044"/>
          </a:xfrm>
          <a:effectLst>
            <a:outerShdw blurRad="50800" dist="38100" dir="2700000" algn="tl" rotWithShape="0">
              <a:prstClr val="black">
                <a:alpha val="40000"/>
              </a:prstClr>
            </a:outerShdw>
          </a:effectLst>
        </p:grpSpPr>
        <p:sp>
          <p:nvSpPr>
            <p:cNvPr id="23557" name="Rectangle 18"/>
            <p:cNvSpPr>
              <a:spLocks noChangeArrowheads="1"/>
            </p:cNvSpPr>
            <p:nvPr/>
          </p:nvSpPr>
          <p:spPr bwMode="auto">
            <a:xfrm>
              <a:off x="6665368" y="232806"/>
              <a:ext cx="3744415" cy="955677"/>
            </a:xfrm>
            <a:prstGeom prst="rect">
              <a:avLst/>
            </a:prstGeom>
            <a:solidFill>
              <a:srgbClr val="003300">
                <a:alpha val="50195"/>
              </a:srgbClr>
            </a:solidFill>
            <a:ln w="19050">
              <a:noFill/>
              <a:miter lim="800000"/>
              <a:headEnd/>
              <a:tailEnd/>
            </a:ln>
          </p:spPr>
          <p:txBody>
            <a:bodyPr lIns="90000" tIns="0" rIns="90000" bIns="0" anchor="ctr"/>
            <a:lstStyle/>
            <a:p>
              <a:pP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高麗が唐の制度に倣って科挙制度を始める</a:t>
              </a: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(958</a:t>
              </a: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年</a:t>
              </a: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
          <p:nvSpPr>
            <p:cNvPr id="23562" name="Line 36"/>
            <p:cNvSpPr>
              <a:spLocks noChangeShapeType="1"/>
            </p:cNvSpPr>
            <p:nvPr/>
          </p:nvSpPr>
          <p:spPr bwMode="auto">
            <a:xfrm flipH="1" flipV="1">
              <a:off x="8537574" y="1188483"/>
              <a:ext cx="570930" cy="1421367"/>
            </a:xfrm>
            <a:prstGeom prst="line">
              <a:avLst/>
            </a:prstGeom>
            <a:noFill/>
            <a:ln w="6350">
              <a:solidFill>
                <a:srgbClr val="003300"/>
              </a:solidFill>
              <a:round/>
              <a:headEnd type="oval" w="lg" len="lg"/>
              <a:tailEnd type="none" w="med" len="med"/>
            </a:ln>
          </p:spPr>
          <p:txBody>
            <a:bodyPr wrap="square" lIns="0" tIns="0" rIns="0" bIns="46800" anchor="ctr">
              <a:spAutoFit/>
            </a:bodyPr>
            <a:lstStyle/>
            <a:p>
              <a:pPr>
                <a:defRPr/>
              </a:pPr>
              <a:endParaRPr lang="ja-JP" altLang="en-US" dirty="0"/>
            </a:p>
          </p:txBody>
        </p:sp>
      </p:grpSp>
      <p:grpSp>
        <p:nvGrpSpPr>
          <p:cNvPr id="3" name="グループ化 12"/>
          <p:cNvGrpSpPr/>
          <p:nvPr/>
        </p:nvGrpSpPr>
        <p:grpSpPr>
          <a:xfrm>
            <a:off x="7464152" y="2852937"/>
            <a:ext cx="4480199" cy="3743126"/>
            <a:chOff x="5940151" y="2852936"/>
            <a:chExt cx="4480199" cy="3743126"/>
          </a:xfrm>
          <a:effectLst>
            <a:outerShdw blurRad="50800" dist="38100" dir="2700000" algn="tl" rotWithShape="0">
              <a:prstClr val="black">
                <a:alpha val="40000"/>
              </a:prstClr>
            </a:outerShdw>
          </a:effectLst>
        </p:grpSpPr>
        <p:sp>
          <p:nvSpPr>
            <p:cNvPr id="23558" name="Rectangle 21"/>
            <p:cNvSpPr>
              <a:spLocks noChangeArrowheads="1"/>
            </p:cNvSpPr>
            <p:nvPr/>
          </p:nvSpPr>
          <p:spPr bwMode="auto">
            <a:xfrm>
              <a:off x="5940151" y="5640385"/>
              <a:ext cx="4480199" cy="955677"/>
            </a:xfrm>
            <a:prstGeom prst="rect">
              <a:avLst/>
            </a:prstGeom>
            <a:solidFill>
              <a:srgbClr val="003300">
                <a:alpha val="50195"/>
              </a:srgbClr>
            </a:solidFill>
            <a:ln w="19050">
              <a:noFill/>
              <a:miter lim="800000"/>
              <a:headEnd/>
              <a:tailEnd/>
            </a:ln>
          </p:spPr>
          <p:txBody>
            <a:bodyPr lIns="90000" tIns="0" rIns="90000" bIns="0" anchor="ctr"/>
            <a:lstStyle/>
            <a:p>
              <a:pP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式部省が秀才・明経などの官人登用試験を始める</a:t>
              </a: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(8</a:t>
              </a: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世紀</a:t>
              </a:r>
              <a:r>
                <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
          <p:nvSpPr>
            <p:cNvPr id="23563" name="Line 37"/>
            <p:cNvSpPr>
              <a:spLocks noChangeShapeType="1"/>
            </p:cNvSpPr>
            <p:nvPr/>
          </p:nvSpPr>
          <p:spPr bwMode="auto">
            <a:xfrm flipH="1">
              <a:off x="8172399" y="2852936"/>
              <a:ext cx="1728192" cy="2801742"/>
            </a:xfrm>
            <a:prstGeom prst="line">
              <a:avLst/>
            </a:prstGeom>
            <a:noFill/>
            <a:ln w="6350">
              <a:solidFill>
                <a:srgbClr val="003300"/>
              </a:solidFill>
              <a:round/>
              <a:headEnd type="oval" w="lg" len="lg"/>
              <a:tailEnd type="none" w="lg" len="med"/>
            </a:ln>
          </p:spPr>
          <p:txBody>
            <a:bodyPr wrap="square" lIns="0" tIns="0" rIns="0" bIns="46800" anchor="ctr">
              <a:spAutoFit/>
            </a:bodyPr>
            <a:lstStyle/>
            <a:p>
              <a:pPr>
                <a:defRPr/>
              </a:pPr>
              <a:endParaRPr lang="ja-JP" alt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8310"/>
                                        </p:tgtEl>
                                        <p:attrNameLst>
                                          <p:attrName>style.visibility</p:attrName>
                                        </p:attrNameLst>
                                      </p:cBhvr>
                                      <p:to>
                                        <p:strVal val="visible"/>
                                      </p:to>
                                    </p:set>
                                    <p:animEffect transition="in" filter="fade">
                                      <p:cBhvr>
                                        <p:cTn id="22" dur="500"/>
                                        <p:tgtEl>
                                          <p:spTgt spid="26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683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14"/>
          <p:cNvSpPr txBox="1">
            <a:spLocks noChangeArrowheads="1"/>
          </p:cNvSpPr>
          <p:nvPr/>
        </p:nvSpPr>
        <p:spPr bwMode="auto">
          <a:xfrm>
            <a:off x="1754557" y="0"/>
            <a:ext cx="237757" cy="6858000"/>
          </a:xfrm>
          <a:prstGeom prst="rect">
            <a:avLst/>
          </a:prstGeom>
          <a:noFill/>
          <a:ln w="6350">
            <a:noFill/>
            <a:miter lim="800000"/>
            <a:headEnd/>
            <a:tailEnd type="none" w="lg" len="med"/>
          </a:ln>
        </p:spPr>
        <p:txBody>
          <a:bodyPr vert="eaVert" lIns="0" tIns="0" rIns="0" bIns="46800">
            <a:spAutoFit/>
          </a:bodyPr>
          <a:lstStyle/>
          <a:p>
            <a:pPr marL="4763" algn="r">
              <a:spcBef>
                <a:spcPct val="50000"/>
              </a:spcBef>
            </a:pPr>
            <a:r>
              <a:rPr lang="ja-JP" altLang="en-US" sz="1600">
                <a:ea typeface="HG正楷書体-PRO" pitchFamily="66" charset="-128"/>
              </a:rPr>
              <a:t>孔乙己鏡心（</a:t>
            </a:r>
            <a:r>
              <a:rPr lang="ja-JP" altLang="en-US" sz="1600">
                <a:latin typeface="HG正楷書体-PRO" pitchFamily="66" charset="-128"/>
                <a:ea typeface="HG正楷書体-PRO" pitchFamily="66" charset="-128"/>
              </a:rPr>
              <a:t>程十発（一九二一～二〇〇七）一九五六年画）</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5" r="-17"/>
          <a:stretch/>
        </p:blipFill>
        <p:spPr bwMode="auto">
          <a:xfrm>
            <a:off x="0" y="0"/>
            <a:ext cx="6840000" cy="684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816080" y="8372"/>
            <a:ext cx="5375920" cy="6849628"/>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360000" tIns="540000" rIns="360000" bIns="360000" rtlCol="0" anchor="ctr" anchorCtr="0">
            <a:noAutofit/>
          </a:bodyPr>
          <a:lstStyle/>
          <a:p>
            <a:pPr>
              <a:spcAft>
                <a:spcPts val="1200"/>
              </a:spcAft>
            </a:pPr>
            <a:r>
              <a:rPr lang="ja-JP" altLang="en-US" sz="3200" dirty="0">
                <a:solidFill>
                  <a:srgbClr val="FFC000"/>
                </a:solidFill>
                <a:latin typeface="HG正楷書体-PRO" pitchFamily="66" charset="-128"/>
                <a:ea typeface="HG正楷書体-PRO" pitchFamily="66" charset="-128"/>
              </a:rPr>
              <a:t>受験競争の始まり</a:t>
            </a:r>
            <a:endParaRPr lang="en-US" altLang="ja-JP" sz="3200" dirty="0">
              <a:solidFill>
                <a:srgbClr val="FFC000"/>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一九六八年にリリースされ、累計で九〇万枚の大ヒットとなった高石友也（一九四一～）のフォークソング。</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戦後のベビーブームで大学受験者数が急増し、「受験地獄」と呼ばれた時代の受験生の心情を歌っている。</a:t>
            </a:r>
          </a:p>
        </p:txBody>
      </p:sp>
      <p:pic>
        <p:nvPicPr>
          <p:cNvPr id="8" name="受験生ブルース.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11663766" y="6394511"/>
            <a:ext cx="304800" cy="304800"/>
          </a:xfrm>
          <a:prstGeom prst="rect">
            <a:avLst/>
          </a:prstGeom>
          <a:noFill/>
          <a:ln w="9525">
            <a:noFill/>
            <a:miter lim="800000"/>
            <a:headEnd/>
            <a:tailEnd/>
          </a:ln>
        </p:spPr>
      </p:pic>
    </p:spTree>
    <p:extLst>
      <p:ext uri="{BB962C8B-B14F-4D97-AF65-F5344CB8AC3E}">
        <p14:creationId xmlns:p14="http://schemas.microsoft.com/office/powerpoint/2010/main" val="2105536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642938"/>
            <a:ext cx="8305800" cy="676275"/>
          </a:xfrm>
        </p:spPr>
        <p:txBody>
          <a:bodyPr/>
          <a:lstStyle/>
          <a:p>
            <a:pPr eaLnBrk="1" hangingPunct="1">
              <a:defRPr/>
            </a:pPr>
            <a:r>
              <a:rPr lang="ja-JP" altLang="en-US" dirty="0">
                <a:solidFill>
                  <a:srgbClr val="FF99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科挙の功罪～罪</a:t>
            </a:r>
          </a:p>
        </p:txBody>
      </p:sp>
      <p:grpSp>
        <p:nvGrpSpPr>
          <p:cNvPr id="2" name="グループ化 1">
            <a:extLst>
              <a:ext uri="{FF2B5EF4-FFF2-40B4-BE49-F238E27FC236}">
                <a16:creationId xmlns:a16="http://schemas.microsoft.com/office/drawing/2014/main" id="{0E07803D-2CE9-4AC8-8C70-7EA1AE306F88}"/>
              </a:ext>
            </a:extLst>
          </p:cNvPr>
          <p:cNvGrpSpPr/>
          <p:nvPr/>
        </p:nvGrpSpPr>
        <p:grpSpPr>
          <a:xfrm>
            <a:off x="2352676" y="1341438"/>
            <a:ext cx="3959225" cy="2680995"/>
            <a:chOff x="2352676" y="1341438"/>
            <a:chExt cx="3959225" cy="2680995"/>
          </a:xfrm>
        </p:grpSpPr>
        <p:sp>
          <p:nvSpPr>
            <p:cNvPr id="25603" name="Text Box 3"/>
            <p:cNvSpPr txBox="1">
              <a:spLocks noChangeArrowheads="1"/>
            </p:cNvSpPr>
            <p:nvPr/>
          </p:nvSpPr>
          <p:spPr bwMode="auto">
            <a:xfrm>
              <a:off x="3503614" y="3573464"/>
              <a:ext cx="2808287" cy="448969"/>
            </a:xfrm>
            <a:prstGeom prst="rect">
              <a:avLst/>
            </a:prstGeom>
            <a:noFill/>
            <a:ln w="9525">
              <a:noFill/>
              <a:miter lim="800000"/>
              <a:headEnd/>
              <a:tailEnd/>
            </a:ln>
          </p:spPr>
          <p:txBody>
            <a:bodyPr>
              <a:spAutoFit/>
            </a:bodyP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不毛な丸暗記教育</a:t>
              </a:r>
            </a:p>
          </p:txBody>
        </p:sp>
        <p:sp>
          <p:nvSpPr>
            <p:cNvPr id="27652" name="AutoShape 4"/>
            <p:cNvSpPr>
              <a:spLocks noChangeArrowheads="1"/>
            </p:cNvSpPr>
            <p:nvPr/>
          </p:nvSpPr>
          <p:spPr bwMode="auto">
            <a:xfrm>
              <a:off x="4438650" y="2349501"/>
              <a:ext cx="865188" cy="1223963"/>
            </a:xfrm>
            <a:prstGeom prst="downArrowCallout">
              <a:avLst>
                <a:gd name="adj1" fmla="val 50000"/>
                <a:gd name="adj2" fmla="val 50000"/>
                <a:gd name="adj3" fmla="val 23486"/>
                <a:gd name="adj4" fmla="val 16472"/>
              </a:avLst>
            </a:prstGeom>
            <a:gradFill rotWithShape="1">
              <a:gsLst>
                <a:gs pos="0">
                  <a:srgbClr val="000000"/>
                </a:gs>
                <a:gs pos="100000">
                  <a:srgbClr val="800000"/>
                </a:gs>
              </a:gsLst>
              <a:lin ang="5400000" scaled="1"/>
            </a:gradFill>
            <a:ln w="9525">
              <a:noFill/>
              <a:miter lim="800000"/>
              <a:headEnd/>
              <a:tailEnd/>
            </a:ln>
          </p:spPr>
          <p:txBody>
            <a:bodyPr anchor="ctr">
              <a:spAutoFit/>
            </a:bodyPr>
            <a:lstStyle/>
            <a:p>
              <a:endParaRPr lang="ja-JP" altLang="en-US"/>
            </a:p>
          </p:txBody>
        </p:sp>
        <p:sp>
          <p:nvSpPr>
            <p:cNvPr id="25605" name="Oval 5"/>
            <p:cNvSpPr>
              <a:spLocks noChangeArrowheads="1"/>
            </p:cNvSpPr>
            <p:nvPr/>
          </p:nvSpPr>
          <p:spPr bwMode="auto">
            <a:xfrm>
              <a:off x="2352676" y="1341438"/>
              <a:ext cx="2447925" cy="2087562"/>
            </a:xfrm>
            <a:prstGeom prst="ellipse">
              <a:avLst/>
            </a:prstGeom>
            <a:gradFill rotWithShape="1">
              <a:gsLst>
                <a:gs pos="0">
                  <a:srgbClr val="8000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四書五経</a:t>
              </a:r>
            </a:p>
          </p:txBody>
        </p:sp>
      </p:grpSp>
      <p:sp>
        <p:nvSpPr>
          <p:cNvPr id="25608" name="AutoShape 8"/>
          <p:cNvSpPr>
            <a:spLocks noChangeArrowheads="1"/>
          </p:cNvSpPr>
          <p:nvPr/>
        </p:nvSpPr>
        <p:spPr bwMode="auto">
          <a:xfrm>
            <a:off x="3000375" y="4365626"/>
            <a:ext cx="6408738" cy="1800225"/>
          </a:xfrm>
          <a:prstGeom prst="star32">
            <a:avLst>
              <a:gd name="adj" fmla="val 40870"/>
            </a:avLst>
          </a:prstGeom>
          <a:gradFill rotWithShape="1">
            <a:gsLst>
              <a:gs pos="0">
                <a:srgbClr val="808080"/>
              </a:gs>
              <a:gs pos="100000">
                <a:srgbClr val="000000"/>
              </a:gs>
            </a:gsLst>
            <a:path path="shape">
              <a:fillToRect l="50000" t="50000" r="50000" b="50000"/>
            </a:path>
          </a:gradFill>
          <a:ln w="9525">
            <a:noFill/>
            <a:miter lim="800000"/>
            <a:headEnd/>
            <a:tailEnd/>
          </a:ln>
        </p:spPr>
        <p:txBody>
          <a:bodyPr tIns="0" bIns="0" anchor="ctr"/>
          <a:lstStyle/>
          <a:p>
            <a:pPr algn="ctr">
              <a:lnSpc>
                <a:spcPct val="100000"/>
              </a:lnSpc>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近代科学の発達の遅れと</a:t>
            </a:r>
          </a:p>
          <a:p>
            <a:pPr algn="ctr">
              <a:lnSpc>
                <a:spcPct val="100000"/>
              </a:lnSpc>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受験地獄</a:t>
            </a:r>
          </a:p>
        </p:txBody>
      </p:sp>
      <p:grpSp>
        <p:nvGrpSpPr>
          <p:cNvPr id="3" name="グループ化 2">
            <a:extLst>
              <a:ext uri="{FF2B5EF4-FFF2-40B4-BE49-F238E27FC236}">
                <a16:creationId xmlns:a16="http://schemas.microsoft.com/office/drawing/2014/main" id="{C97DD040-58BA-4294-85A8-BCD557502865}"/>
              </a:ext>
            </a:extLst>
          </p:cNvPr>
          <p:cNvGrpSpPr/>
          <p:nvPr/>
        </p:nvGrpSpPr>
        <p:grpSpPr>
          <a:xfrm>
            <a:off x="6334124" y="1341438"/>
            <a:ext cx="3649665" cy="2680994"/>
            <a:chOff x="6334124" y="1341438"/>
            <a:chExt cx="3649665" cy="2680994"/>
          </a:xfrm>
        </p:grpSpPr>
        <p:sp>
          <p:nvSpPr>
            <p:cNvPr id="25606" name="Text Box 6"/>
            <p:cNvSpPr txBox="1">
              <a:spLocks noChangeArrowheads="1"/>
            </p:cNvSpPr>
            <p:nvPr/>
          </p:nvSpPr>
          <p:spPr bwMode="auto">
            <a:xfrm>
              <a:off x="6334124" y="3573463"/>
              <a:ext cx="2447925" cy="448969"/>
            </a:xfrm>
            <a:prstGeom prst="rect">
              <a:avLst/>
            </a:prstGeom>
            <a:noFill/>
            <a:ln w="9525">
              <a:noFill/>
              <a:miter lim="800000"/>
              <a:headEnd/>
              <a:tailEnd/>
            </a:ln>
          </p:spPr>
          <p:txBody>
            <a:bodyPr wrap="square">
              <a:spAutoFit/>
            </a:bodyP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過度の受験競争</a:t>
              </a:r>
            </a:p>
          </p:txBody>
        </p:sp>
        <p:sp>
          <p:nvSpPr>
            <p:cNvPr id="27655" name="AutoShape 7"/>
            <p:cNvSpPr>
              <a:spLocks noChangeArrowheads="1"/>
            </p:cNvSpPr>
            <p:nvPr/>
          </p:nvSpPr>
          <p:spPr bwMode="auto">
            <a:xfrm>
              <a:off x="7031039" y="2349501"/>
              <a:ext cx="865187" cy="1223963"/>
            </a:xfrm>
            <a:prstGeom prst="downArrowCallout">
              <a:avLst>
                <a:gd name="adj1" fmla="val 50000"/>
                <a:gd name="adj2" fmla="val 50000"/>
                <a:gd name="adj3" fmla="val 23486"/>
                <a:gd name="adj4" fmla="val 16472"/>
              </a:avLst>
            </a:prstGeom>
            <a:gradFill rotWithShape="1">
              <a:gsLst>
                <a:gs pos="0">
                  <a:srgbClr val="000000"/>
                </a:gs>
                <a:gs pos="100000">
                  <a:srgbClr val="800000"/>
                </a:gs>
              </a:gsLst>
              <a:lin ang="5400000" scaled="1"/>
            </a:gradFill>
            <a:ln w="9525">
              <a:noFill/>
              <a:miter lim="800000"/>
              <a:headEnd/>
              <a:tailEnd/>
            </a:ln>
          </p:spPr>
          <p:txBody>
            <a:bodyPr anchor="ctr">
              <a:spAutoFit/>
            </a:bodyPr>
            <a:lstStyle/>
            <a:p>
              <a:endParaRPr lang="ja-JP" altLang="en-US"/>
            </a:p>
          </p:txBody>
        </p:sp>
        <p:sp>
          <p:nvSpPr>
            <p:cNvPr id="25610" name="Oval 10"/>
            <p:cNvSpPr>
              <a:spLocks noChangeArrowheads="1"/>
            </p:cNvSpPr>
            <p:nvPr/>
          </p:nvSpPr>
          <p:spPr bwMode="auto">
            <a:xfrm>
              <a:off x="7535864" y="1341438"/>
              <a:ext cx="2447925" cy="2087562"/>
            </a:xfrm>
            <a:prstGeom prst="ellipse">
              <a:avLst/>
            </a:prstGeom>
            <a:gradFill rotWithShape="1">
              <a:gsLst>
                <a:gs pos="0">
                  <a:srgbClr val="8000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一極集中</a:t>
              </a:r>
            </a:p>
          </p:txBody>
        </p:sp>
      </p:grpSp>
      <p:sp>
        <p:nvSpPr>
          <p:cNvPr id="25609" name="Oval 9"/>
          <p:cNvSpPr>
            <a:spLocks noChangeArrowheads="1"/>
          </p:cNvSpPr>
          <p:nvPr/>
        </p:nvSpPr>
        <p:spPr bwMode="auto">
          <a:xfrm>
            <a:off x="4943476" y="1341438"/>
            <a:ext cx="2447925" cy="2087562"/>
          </a:xfrm>
          <a:prstGeom prst="ellipse">
            <a:avLst/>
          </a:prstGeom>
          <a:gradFill rotWithShape="1">
            <a:gsLst>
              <a:gs pos="0">
                <a:srgbClr val="8000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8"/>
                                        </p:tgtEl>
                                        <p:attrNameLst>
                                          <p:attrName>style.visibility</p:attrName>
                                        </p:attrNameLst>
                                      </p:cBhvr>
                                      <p:to>
                                        <p:strVal val="visible"/>
                                      </p:to>
                                    </p:set>
                                    <p:animEffect transition="in" filter="fade">
                                      <p:cBhvr>
                                        <p:cTn id="1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4"/>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3082" name="Line 10"/>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sp>
        <p:nvSpPr>
          <p:cNvPr id="15" name="Rectangle 119"/>
          <p:cNvSpPr>
            <a:spLocks noChangeArrowheads="1"/>
          </p:cNvSpPr>
          <p:nvPr/>
        </p:nvSpPr>
        <p:spPr bwMode="auto">
          <a:xfrm>
            <a:off x="3791670" y="3429001"/>
            <a:ext cx="8400327" cy="1273175"/>
          </a:xfrm>
          <a:prstGeom prst="rect">
            <a:avLst/>
          </a:prstGeom>
          <a:gradFill flip="none" rotWithShape="1">
            <a:gsLst>
              <a:gs pos="0">
                <a:srgbClr val="CC9900">
                  <a:alpha val="0"/>
                </a:srgbClr>
              </a:gs>
              <a:gs pos="25000">
                <a:srgbClr val="663300">
                  <a:alpha val="74902"/>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門閥貴族の時代</a:t>
            </a:r>
          </a:p>
        </p:txBody>
      </p:sp>
      <p:sp>
        <p:nvSpPr>
          <p:cNvPr id="16" name="Rectangle 119"/>
          <p:cNvSpPr>
            <a:spLocks noChangeArrowheads="1"/>
          </p:cNvSpPr>
          <p:nvPr/>
        </p:nvSpPr>
        <p:spPr bwMode="auto">
          <a:xfrm>
            <a:off x="3791666" y="4702176"/>
            <a:ext cx="8400333" cy="2155824"/>
          </a:xfrm>
          <a:prstGeom prst="rect">
            <a:avLst/>
          </a:prstGeom>
          <a:gradFill flip="none" rotWithShape="1">
            <a:gsLst>
              <a:gs pos="0">
                <a:srgbClr val="CC9900">
                  <a:alpha val="0"/>
                </a:srgbClr>
              </a:gs>
              <a:gs pos="25000">
                <a:srgbClr val="CC9900">
                  <a:alpha val="75000"/>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文人官僚の時代</a:t>
            </a:r>
            <a:endPar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algn="ctr">
              <a:defRPr/>
            </a:pPr>
            <a:endPar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graphicFrame>
        <p:nvGraphicFramePr>
          <p:cNvPr id="348175" name="Group 15"/>
          <p:cNvGraphicFramePr>
            <a:graphicFrameLocks noGrp="1"/>
          </p:cNvGraphicFramePr>
          <p:nvPr>
            <p:ph sz="half" idx="1"/>
            <p:extLst>
              <p:ext uri="{D42A27DB-BD31-4B8C-83A1-F6EECF244321}">
                <p14:modId xmlns:p14="http://schemas.microsoft.com/office/powerpoint/2010/main" val="2948489292"/>
              </p:ext>
            </p:extLst>
          </p:nvPr>
        </p:nvGraphicFramePr>
        <p:xfrm>
          <a:off x="-24680" y="10887"/>
          <a:ext cx="3816351" cy="6861403"/>
        </p:xfrm>
        <a:graphic>
          <a:graphicData uri="http://schemas.openxmlformats.org/drawingml/2006/table">
            <a:tbl>
              <a:tblPr>
                <a:effectLst>
                  <a:outerShdw blurRad="50800" dist="38100" dir="2700000" algn="tl" rotWithShape="0">
                    <a:prstClr val="black">
                      <a:alpha val="40000"/>
                    </a:prstClr>
                  </a:outerShdw>
                </a:effectLst>
              </a:tblPr>
              <a:tblGrid>
                <a:gridCol w="687388">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244475">
                  <a:extLst>
                    <a:ext uri="{9D8B030D-6E8A-4147-A177-3AD203B41FA5}">
                      <a16:colId xmlns:a16="http://schemas.microsoft.com/office/drawing/2014/main" val="20002"/>
                    </a:ext>
                  </a:extLst>
                </a:gridCol>
                <a:gridCol w="550863">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tblGrid>
              <a:tr h="44530">
                <a:tc rowSpan="20">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10100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殷</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1600BC</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頃</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周</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1046BC-771BC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86337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春秋戦国時代</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770BC-221BC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42576">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秦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221BC-207BC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768150">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漢</a:t>
                      </a:r>
                      <a:r>
                        <a:rPr kumimoji="1" lang="ja-JP" altLang="en-US"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206BC-220AD</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14416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220-265</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221-263</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222-280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142576">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14416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五胡十六国時代</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東晋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317-420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8"/>
                  </a:ext>
                </a:extLst>
              </a:tr>
              <a:tr h="215448">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439-589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420-589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581-619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432481">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27881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en-US"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8832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14"/>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503769">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6"/>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1616-1912</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33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7"/>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8"/>
                  </a:ext>
                </a:extLst>
              </a:tr>
              <a:tr h="20752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9"/>
                  </a:ext>
                </a:extLst>
              </a:tr>
            </a:tbl>
          </a:graphicData>
        </a:graphic>
      </p:graphicFrame>
      <p:grpSp>
        <p:nvGrpSpPr>
          <p:cNvPr id="12" name="グループ化 95"/>
          <p:cNvGrpSpPr/>
          <p:nvPr/>
        </p:nvGrpSpPr>
        <p:grpSpPr>
          <a:xfrm>
            <a:off x="3503712" y="4521753"/>
            <a:ext cx="8688288" cy="392510"/>
            <a:chOff x="3633788" y="4437063"/>
            <a:chExt cx="8688288" cy="536575"/>
          </a:xfrm>
          <a:effectLst>
            <a:outerShdw blurRad="50800" dist="38100" dir="2700000" algn="tl" rotWithShape="0">
              <a:prstClr val="black">
                <a:alpha val="40000"/>
              </a:prstClr>
            </a:outerShdw>
          </a:effectLst>
        </p:grpSpPr>
        <p:sp>
          <p:nvSpPr>
            <p:cNvPr id="13" name="AutoShape 130"/>
            <p:cNvSpPr>
              <a:spLocks noChangeArrowheads="1"/>
            </p:cNvSpPr>
            <p:nvPr/>
          </p:nvSpPr>
          <p:spPr bwMode="auto">
            <a:xfrm>
              <a:off x="3921747" y="4437063"/>
              <a:ext cx="8400329" cy="536575"/>
            </a:xfrm>
            <a:prstGeom prst="star32">
              <a:avLst>
                <a:gd name="adj" fmla="val 37500"/>
              </a:avLst>
            </a:prstGeom>
            <a:gradFill flip="none" rotWithShape="1">
              <a:gsLst>
                <a:gs pos="0">
                  <a:srgbClr val="800000"/>
                </a:gs>
                <a:gs pos="100000">
                  <a:srgbClr val="A50021">
                    <a:alpha val="38000"/>
                  </a:srgbClr>
                </a:gs>
              </a:gsLst>
              <a:path path="circle">
                <a:fillToRect l="50000" t="50000" r="50000" b="50000"/>
              </a:path>
              <a:tileRect/>
            </a:gradFill>
            <a:ln w="9525">
              <a:noFill/>
              <a:miter lim="800000"/>
              <a:headEnd/>
              <a:tailEnd/>
            </a:ln>
            <a:effectLst/>
          </p:spPr>
          <p:txBody>
            <a:bodyPr tIns="0" bIns="36000" anchor="ctr"/>
            <a:lstStyle/>
            <a:p>
              <a:pPr marL="1588"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武人支配の時代</a:t>
              </a:r>
            </a:p>
          </p:txBody>
        </p:sp>
        <p:sp>
          <p:nvSpPr>
            <p:cNvPr id="14" name="Line 131"/>
            <p:cNvSpPr>
              <a:spLocks noChangeShapeType="1"/>
            </p:cNvSpPr>
            <p:nvPr/>
          </p:nvSpPr>
          <p:spPr bwMode="auto">
            <a:xfrm>
              <a:off x="3633788" y="4702175"/>
              <a:ext cx="1584325" cy="0"/>
            </a:xfrm>
            <a:prstGeom prst="line">
              <a:avLst/>
            </a:prstGeom>
            <a:noFill/>
            <a:ln w="6350">
              <a:solidFill>
                <a:srgbClr val="800000"/>
              </a:solidFill>
              <a:round/>
              <a:headEnd type="oval" w="med" len="med"/>
              <a:tailEnd type="none" w="lg" len="med"/>
            </a:ln>
            <a:effectLst/>
          </p:spPr>
          <p:txBody>
            <a:bodyPr lIns="0" tIns="0" rIns="0" bIns="46800" anchor="ctr">
              <a:spAutoFit/>
            </a:bodyPr>
            <a:lstStyle/>
            <a:p>
              <a:pPr>
                <a:defRPr/>
              </a:pPr>
              <a:endParaRPr lang="ja-JP" altLang="en-US"/>
            </a:p>
          </p:txBody>
        </p:sp>
      </p:grpSp>
      <p:grpSp>
        <p:nvGrpSpPr>
          <p:cNvPr id="17" name="グループ化 20">
            <a:extLst>
              <a:ext uri="{FF2B5EF4-FFF2-40B4-BE49-F238E27FC236}">
                <a16:creationId xmlns:a16="http://schemas.microsoft.com/office/drawing/2014/main" id="{7A245429-3E12-47F4-9FF6-7A37690049D4}"/>
              </a:ext>
            </a:extLst>
          </p:cNvPr>
          <p:cNvGrpSpPr/>
          <p:nvPr/>
        </p:nvGrpSpPr>
        <p:grpSpPr>
          <a:xfrm>
            <a:off x="3575720" y="6323668"/>
            <a:ext cx="8435446" cy="366712"/>
            <a:chOff x="2071671" y="3893344"/>
            <a:chExt cx="8435446" cy="366712"/>
          </a:xfrm>
          <a:effectLst>
            <a:outerShdw blurRad="50800" dist="38100" dir="2700000" algn="tl" rotWithShape="0">
              <a:prstClr val="black">
                <a:alpha val="40000"/>
              </a:prstClr>
            </a:outerShdw>
          </a:effectLst>
        </p:grpSpPr>
        <p:sp>
          <p:nvSpPr>
            <p:cNvPr id="18" name="Line 86">
              <a:extLst>
                <a:ext uri="{FF2B5EF4-FFF2-40B4-BE49-F238E27FC236}">
                  <a16:creationId xmlns:a16="http://schemas.microsoft.com/office/drawing/2014/main" id="{4759DD4F-055C-4188-B43C-4E508A6B6007}"/>
                </a:ext>
              </a:extLst>
            </p:cNvPr>
            <p:cNvSpPr>
              <a:spLocks noChangeShapeType="1"/>
            </p:cNvSpPr>
            <p:nvPr/>
          </p:nvSpPr>
          <p:spPr bwMode="auto">
            <a:xfrm flipV="1">
              <a:off x="2071671" y="4088575"/>
              <a:ext cx="513090" cy="0"/>
            </a:xfrm>
            <a:prstGeom prst="line">
              <a:avLst/>
            </a:prstGeom>
            <a:noFill/>
            <a:ln w="6350">
              <a:solidFill>
                <a:srgbClr val="FFFFCC"/>
              </a:solidFill>
              <a:round/>
              <a:headEnd type="oval" w="med" len="med"/>
              <a:tailEnd type="none" w="lg" len="med"/>
            </a:ln>
            <a:effectLst>
              <a:outerShdw blurRad="50800" dist="38100" dir="2700000" algn="tl" rotWithShape="0">
                <a:prstClr val="black">
                  <a:alpha val="40000"/>
                </a:prstClr>
              </a:outerShdw>
            </a:effectLst>
          </p:spPr>
          <p:txBody>
            <a:bodyPr wrap="square" lIns="0" tIns="0" rIns="0" bIns="0">
              <a:spAutoFit/>
            </a:bodyPr>
            <a:lstStyle/>
            <a:p>
              <a:pPr>
                <a:defRPr/>
              </a:pPr>
              <a:endParaRPr lang="ja-JP" altLang="en-US"/>
            </a:p>
          </p:txBody>
        </p:sp>
        <p:sp>
          <p:nvSpPr>
            <p:cNvPr id="19" name="Text Box 87">
              <a:extLst>
                <a:ext uri="{FF2B5EF4-FFF2-40B4-BE49-F238E27FC236}">
                  <a16:creationId xmlns:a16="http://schemas.microsoft.com/office/drawing/2014/main" id="{971528F7-D6F0-4C56-B247-C102FCAFBB33}"/>
                </a:ext>
              </a:extLst>
            </p:cNvPr>
            <p:cNvSpPr txBox="1">
              <a:spLocks noChangeArrowheads="1"/>
            </p:cNvSpPr>
            <p:nvPr/>
          </p:nvSpPr>
          <p:spPr bwMode="auto">
            <a:xfrm>
              <a:off x="2442221" y="3893344"/>
              <a:ext cx="8064896" cy="366712"/>
            </a:xfrm>
            <a:prstGeom prst="rect">
              <a:avLst/>
            </a:prstGeom>
            <a:solidFill>
              <a:srgbClr val="FFFFCC"/>
            </a:solidFill>
            <a:ln w="25400" algn="ctr">
              <a:noFill/>
              <a:miter lim="800000"/>
              <a:headEnd/>
              <a:tailEnd/>
            </a:ln>
            <a:effectLst>
              <a:outerShdw blurRad="50800" dist="38100" dir="2700000" algn="tl" rotWithShape="0">
                <a:prstClr val="black">
                  <a:alpha val="40000"/>
                </a:prstClr>
              </a:outerShdw>
            </a:effectLst>
          </p:spPr>
          <p:txBody>
            <a:bodyPr lIns="90000" tIns="0" rIns="90000" bIns="36000" anchor="ctr" anchorCtr="1"/>
            <a:lstStyle/>
            <a:p>
              <a:pPr>
                <a:buClrTx/>
                <a:buSzTx/>
                <a:buFontTx/>
                <a:buNone/>
                <a:defRPr/>
              </a:pPr>
              <a:r>
                <a:rPr lang="ja-JP" altLang="en-US" sz="2400" dirty="0">
                  <a:latin typeface="HG正楷書体-PRO" panose="03000600000000000000" pitchFamily="66" charset="-128"/>
                  <a:ea typeface="HG正楷書体-PRO" panose="03000600000000000000" pitchFamily="66" charset="-128"/>
                </a:rPr>
                <a:t>最後の科挙を実施</a:t>
              </a:r>
              <a:r>
                <a:rPr lang="en-US" altLang="ja-JP" sz="2400" dirty="0">
                  <a:latin typeface="HG正楷書体-PRO" panose="03000600000000000000" pitchFamily="66" charset="-128"/>
                  <a:ea typeface="HG正楷書体-PRO" panose="03000600000000000000" pitchFamily="66" charset="-128"/>
                </a:rPr>
                <a:t>(1904</a:t>
              </a:r>
              <a:r>
                <a:rPr lang="ja-JP" altLang="en-US" sz="2400" dirty="0">
                  <a:latin typeface="HG正楷書体-PRO" panose="03000600000000000000" pitchFamily="66" charset="-128"/>
                  <a:ea typeface="HG正楷書体-PRO" panose="03000600000000000000" pitchFamily="66" charset="-128"/>
                </a:rPr>
                <a:t>年、翌</a:t>
              </a:r>
              <a:r>
                <a:rPr lang="en-US" altLang="ja-JP" sz="2400" dirty="0">
                  <a:latin typeface="HG正楷書体-PRO" panose="03000600000000000000" pitchFamily="66" charset="-128"/>
                  <a:ea typeface="HG正楷書体-PRO" panose="03000600000000000000" pitchFamily="66" charset="-128"/>
                </a:rPr>
                <a:t>05</a:t>
              </a:r>
              <a:r>
                <a:rPr lang="ja-JP" altLang="en-US" sz="2400" dirty="0">
                  <a:latin typeface="HG正楷書体-PRO" panose="03000600000000000000" pitchFamily="66" charset="-128"/>
                  <a:ea typeface="HG正楷書体-PRO" panose="03000600000000000000" pitchFamily="66" charset="-128"/>
                </a:rPr>
                <a:t>年廃止</a:t>
              </a:r>
              <a:r>
                <a:rPr lang="en-US" altLang="ja-JP" sz="2400" dirty="0">
                  <a:latin typeface="HG正楷書体-PRO" panose="03000600000000000000" pitchFamily="66" charset="-128"/>
                  <a:ea typeface="HG正楷書体-PRO" panose="03000600000000000000" pitchFamily="66" charset="-128"/>
                </a:rPr>
                <a:t>)</a:t>
              </a:r>
            </a:p>
          </p:txBody>
        </p:sp>
      </p:grpSp>
      <p:sp>
        <p:nvSpPr>
          <p:cNvPr id="2" name="正方形/長方形 1">
            <a:extLst>
              <a:ext uri="{FF2B5EF4-FFF2-40B4-BE49-F238E27FC236}">
                <a16:creationId xmlns:a16="http://schemas.microsoft.com/office/drawing/2014/main" id="{EAA4D856-7A69-4C08-8A9B-4CA99ACD35F3}"/>
              </a:ext>
            </a:extLst>
          </p:cNvPr>
          <p:cNvSpPr/>
          <p:nvPr/>
        </p:nvSpPr>
        <p:spPr>
          <a:xfrm>
            <a:off x="3786973" y="-3740"/>
            <a:ext cx="8501715" cy="957787"/>
          </a:xfrm>
          <a:prstGeom prst="rect">
            <a:avLst/>
          </a:prstGeom>
        </p:spPr>
        <p:txBody>
          <a:bodyPr wrap="square" anchor="ctr" anchorCtr="0">
            <a:noAutofit/>
          </a:bodyPr>
          <a:lstStyle/>
          <a:p>
            <a:pPr marL="361950" indent="-361950" algn="ctr">
              <a:lnSpc>
                <a:spcPct val="100000"/>
              </a:lnSpc>
              <a:buClrTx/>
              <a:buSzTx/>
            </a:pPr>
            <a:r>
              <a:rPr lang="ja-JP" altLang="en-US"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科挙制度はいつまで続いたのか？</a:t>
            </a:r>
            <a:endParaRPr lang="en-US" altLang="ja-JP"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grpSp>
        <p:nvGrpSpPr>
          <p:cNvPr id="20" name="グループ化 20">
            <a:extLst>
              <a:ext uri="{FF2B5EF4-FFF2-40B4-BE49-F238E27FC236}">
                <a16:creationId xmlns:a16="http://schemas.microsoft.com/office/drawing/2014/main" id="{64C5C3D0-7D7F-4A50-AFB8-BF9BE060649E}"/>
              </a:ext>
            </a:extLst>
          </p:cNvPr>
          <p:cNvGrpSpPr/>
          <p:nvPr/>
        </p:nvGrpSpPr>
        <p:grpSpPr>
          <a:xfrm>
            <a:off x="3595670" y="3975096"/>
            <a:ext cx="8415490" cy="366712"/>
            <a:chOff x="2071670" y="3902716"/>
            <a:chExt cx="8415490" cy="366712"/>
          </a:xfrm>
          <a:effectLst>
            <a:outerShdw blurRad="50800" dist="38100" dir="2700000" algn="tl" rotWithShape="0">
              <a:prstClr val="black">
                <a:alpha val="40000"/>
              </a:prstClr>
            </a:outerShdw>
          </a:effectLst>
        </p:grpSpPr>
        <p:sp>
          <p:nvSpPr>
            <p:cNvPr id="21" name="Line 86">
              <a:extLst>
                <a:ext uri="{FF2B5EF4-FFF2-40B4-BE49-F238E27FC236}">
                  <a16:creationId xmlns:a16="http://schemas.microsoft.com/office/drawing/2014/main" id="{D3F344A7-F433-41A2-9708-A8AFB753C9AF}"/>
                </a:ext>
              </a:extLst>
            </p:cNvPr>
            <p:cNvSpPr>
              <a:spLocks noChangeShapeType="1"/>
            </p:cNvSpPr>
            <p:nvPr/>
          </p:nvSpPr>
          <p:spPr bwMode="auto">
            <a:xfrm flipV="1">
              <a:off x="2071670" y="4076700"/>
              <a:ext cx="350597" cy="0"/>
            </a:xfrm>
            <a:prstGeom prst="line">
              <a:avLst/>
            </a:prstGeom>
            <a:noFill/>
            <a:ln w="6350">
              <a:solidFill>
                <a:srgbClr val="FFFFCC"/>
              </a:solidFill>
              <a:round/>
              <a:headEnd type="oval" w="med" len="med"/>
              <a:tailEnd type="none" w="lg" len="med"/>
            </a:ln>
            <a:effectLst>
              <a:outerShdw blurRad="50800" dist="38100" dir="2700000" algn="tl" rotWithShape="0">
                <a:prstClr val="black">
                  <a:alpha val="40000"/>
                </a:prstClr>
              </a:outerShdw>
            </a:effectLst>
          </p:spPr>
          <p:txBody>
            <a:bodyPr wrap="square" lIns="0" tIns="0" rIns="0" bIns="0">
              <a:spAutoFit/>
            </a:bodyPr>
            <a:lstStyle/>
            <a:p>
              <a:pPr>
                <a:defRPr/>
              </a:pPr>
              <a:endParaRPr lang="ja-JP" altLang="en-US"/>
            </a:p>
          </p:txBody>
        </p:sp>
        <p:sp>
          <p:nvSpPr>
            <p:cNvPr id="22" name="Text Box 87">
              <a:extLst>
                <a:ext uri="{FF2B5EF4-FFF2-40B4-BE49-F238E27FC236}">
                  <a16:creationId xmlns:a16="http://schemas.microsoft.com/office/drawing/2014/main" id="{2D1105A8-C63F-4BA4-BFCF-3F3F4C075E37}"/>
                </a:ext>
              </a:extLst>
            </p:cNvPr>
            <p:cNvSpPr txBox="1">
              <a:spLocks noChangeArrowheads="1"/>
            </p:cNvSpPr>
            <p:nvPr/>
          </p:nvSpPr>
          <p:spPr bwMode="auto">
            <a:xfrm>
              <a:off x="2422270" y="3902716"/>
              <a:ext cx="8064890" cy="366712"/>
            </a:xfrm>
            <a:prstGeom prst="rect">
              <a:avLst/>
            </a:prstGeom>
            <a:solidFill>
              <a:srgbClr val="FFFFCC"/>
            </a:solidFill>
            <a:ln w="25400" algn="ctr">
              <a:noFill/>
              <a:miter lim="800000"/>
              <a:headEnd/>
              <a:tailEnd/>
            </a:ln>
            <a:effectLst>
              <a:outerShdw blurRad="50800" dist="38100" dir="2700000" algn="tl" rotWithShape="0">
                <a:prstClr val="black">
                  <a:alpha val="40000"/>
                </a:prstClr>
              </a:outerShdw>
            </a:effectLst>
          </p:spPr>
          <p:txBody>
            <a:bodyPr lIns="90000" tIns="0" rIns="90000" bIns="36000" anchor="ctr" anchorCtr="1"/>
            <a:lstStyle/>
            <a:p>
              <a:pPr>
                <a:buClrTx/>
                <a:buSzTx/>
                <a:buFontTx/>
                <a:buNone/>
                <a:defRPr/>
              </a:pPr>
              <a:r>
                <a:rPr lang="ja-JP" altLang="ja-JP" sz="2400" dirty="0">
                  <a:latin typeface="HG正楷書体-PRO" panose="03000600000000000000" pitchFamily="66" charset="-128"/>
                  <a:ea typeface="HG正楷書体-PRO" panose="03000600000000000000" pitchFamily="66" charset="-128"/>
                </a:rPr>
                <a:t>隋の文帝が科挙制度を始める</a:t>
              </a:r>
              <a:r>
                <a:rPr lang="en-US" altLang="ja-JP" sz="2400" dirty="0">
                  <a:latin typeface="HG正楷書体-PRO" panose="03000600000000000000" pitchFamily="66" charset="-128"/>
                  <a:ea typeface="HG正楷書体-PRO" panose="03000600000000000000" pitchFamily="66" charset="-128"/>
                </a:rPr>
                <a:t>(587</a:t>
              </a:r>
              <a:r>
                <a:rPr lang="ja-JP" altLang="en-US" sz="2400" dirty="0">
                  <a:latin typeface="HG正楷書体-PRO" panose="03000600000000000000" pitchFamily="66" charset="-128"/>
                  <a:ea typeface="HG正楷書体-PRO" panose="03000600000000000000" pitchFamily="66" charset="-128"/>
                </a:rPr>
                <a:t>年</a:t>
              </a:r>
              <a:r>
                <a:rPr lang="en-US" altLang="ja-JP" sz="2400" dirty="0">
                  <a:latin typeface="HG正楷書体-PRO" panose="03000600000000000000" pitchFamily="66" charset="-128"/>
                  <a:ea typeface="HG正楷書体-PRO" panose="03000600000000000000" pitchFamily="66" charset="-128"/>
                </a:rPr>
                <a:t>)</a:t>
              </a:r>
            </a:p>
          </p:txBody>
        </p:sp>
      </p:grpSp>
    </p:spTree>
    <p:extLst>
      <p:ext uri="{BB962C8B-B14F-4D97-AF65-F5344CB8AC3E}">
        <p14:creationId xmlns:p14="http://schemas.microsoft.com/office/powerpoint/2010/main" val="173235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8" descr="zgrw002003a">
            <a:hlinkClick r:id="rId3"/>
          </p:cNvPr>
          <p:cNvPicPr>
            <a:picLocks noGrp="1" noChangeAspect="1" noChangeArrowheads="1"/>
          </p:cNvPicPr>
          <p:nvPr>
            <p:ph sz="half" idx="1"/>
          </p:nvPr>
        </p:nvPicPr>
        <p:blipFill rotWithShape="1">
          <a:blip r:embed="rId4" cstate="print"/>
          <a:srcRect l="315" r="488"/>
          <a:stretch/>
        </p:blipFill>
        <p:spPr>
          <a:xfrm>
            <a:off x="6972000" y="0"/>
            <a:ext cx="5220000" cy="6858000"/>
          </a:xfrm>
        </p:spPr>
      </p:pic>
      <p:sp>
        <p:nvSpPr>
          <p:cNvPr id="2" name="テキスト ボックス 1"/>
          <p:cNvSpPr txBox="1"/>
          <p:nvPr/>
        </p:nvSpPr>
        <p:spPr>
          <a:xfrm>
            <a:off x="1" y="0"/>
            <a:ext cx="6972000" cy="6858000"/>
          </a:xfrm>
          <a:prstGeom prst="rect">
            <a:avLst/>
          </a:prstGeom>
          <a:gradFill>
            <a:gsLst>
              <a:gs pos="0">
                <a:schemeClr val="tx1"/>
              </a:gs>
              <a:gs pos="85000">
                <a:schemeClr val="tx1"/>
              </a:gs>
              <a:gs pos="100000">
                <a:schemeClr val="tx1">
                  <a:alpha val="0"/>
                </a:schemeClr>
              </a:gs>
            </a:gsLst>
            <a:lin ang="0" scaled="1"/>
          </a:gradFill>
        </p:spPr>
        <p:txBody>
          <a:bodyPr vert="eaVert" wrap="square" lIns="360000" tIns="540000" rIns="360000" bIns="360000" rtlCol="0" anchor="ctr" anchorCtr="0">
            <a:noAutofit/>
          </a:bodyPr>
          <a:lstStyle/>
          <a:p>
            <a:pPr lvl="0">
              <a:spcAft>
                <a:spcPts val="1200"/>
              </a:spcAft>
              <a:buClr>
                <a:srgbClr val="808080"/>
              </a:buClr>
            </a:pPr>
            <a:r>
              <a:rPr lang="ja-JP" altLang="en-US" sz="3200" dirty="0">
                <a:solidFill>
                  <a:srgbClr val="FFD297"/>
                </a:solidFill>
                <a:latin typeface="HG正楷書体-PRO" pitchFamily="66" charset="-128"/>
                <a:ea typeface="HG正楷書体-PRO" pitchFamily="66" charset="-128"/>
              </a:rPr>
              <a:t>科挙の悲劇を描いた文学</a:t>
            </a:r>
            <a:endParaRPr lang="ja-JP" altLang="en-US" sz="2400" dirty="0">
              <a:solidFill>
                <a:srgbClr val="FFFFFF"/>
              </a:solidFill>
              <a:latin typeface="HG正楷書体-PRO" pitchFamily="66" charset="-128"/>
              <a:ea typeface="HG正楷書体-PRO" pitchFamily="66" charset="-128"/>
            </a:endParaRPr>
          </a:p>
          <a:p>
            <a:pPr lvl="0">
              <a:spcAft>
                <a:spcPts val="1200"/>
              </a:spcAft>
              <a:buClr>
                <a:srgbClr val="808080"/>
              </a:buClr>
            </a:pPr>
            <a:r>
              <a:rPr lang="en-US" altLang="ja-JP" sz="2800" dirty="0">
                <a:solidFill>
                  <a:srgbClr val="FFFFFF"/>
                </a:solidFill>
                <a:latin typeface="HG正楷書体-PRO" pitchFamily="66" charset="-128"/>
                <a:ea typeface="HG正楷書体-PRO" pitchFamily="66" charset="-128"/>
              </a:rPr>
              <a:t>〔</a:t>
            </a:r>
            <a:r>
              <a:rPr lang="ja-JP" altLang="en-US" sz="2800" dirty="0">
                <a:solidFill>
                  <a:srgbClr val="FFFFFF"/>
                </a:solidFill>
                <a:latin typeface="HG正楷書体-PRO" pitchFamily="66" charset="-128"/>
                <a:ea typeface="HG正楷書体-PRO" pitchFamily="66" charset="-128"/>
              </a:rPr>
              <a:t>解説</a:t>
            </a:r>
            <a:r>
              <a:rPr lang="en-US" altLang="ja-JP" sz="2800" dirty="0">
                <a:solidFill>
                  <a:srgbClr val="FFFFFF"/>
                </a:solidFill>
                <a:latin typeface="HG正楷書体-PRO" pitchFamily="66" charset="-128"/>
                <a:ea typeface="HG正楷書体-PRO" pitchFamily="66" charset="-128"/>
              </a:rPr>
              <a:t>〕</a:t>
            </a:r>
          </a:p>
          <a:p>
            <a:pPr lvl="0">
              <a:spcAft>
                <a:spcPts val="1200"/>
              </a:spcAft>
              <a:buClr>
                <a:srgbClr val="808080"/>
              </a:buClr>
            </a:pPr>
            <a:r>
              <a:rPr lang="ja-JP" altLang="en-US" sz="2800" dirty="0">
                <a:solidFill>
                  <a:srgbClr val="FFFFFF"/>
                </a:solidFill>
                <a:latin typeface="HG正楷書体-PRO" pitchFamily="66" charset="-128"/>
                <a:ea typeface="HG正楷書体-PRO" pitchFamily="66" charset="-128"/>
              </a:rPr>
              <a:t>　中国近代を代表する作家・魯迅は一九一九年、雑誌</a:t>
            </a:r>
            <a:r>
              <a:rPr lang="en-US" altLang="ja-JP" sz="2800" dirty="0">
                <a:solidFill>
                  <a:srgbClr val="FFFFFF"/>
                </a:solidFill>
                <a:latin typeface="HG正楷書体-PRO" pitchFamily="66" charset="-128"/>
                <a:ea typeface="HG正楷書体-PRO" pitchFamily="66" charset="-128"/>
              </a:rPr>
              <a:t>『</a:t>
            </a:r>
            <a:r>
              <a:rPr lang="ja-JP" altLang="en-US" sz="2800" dirty="0">
                <a:solidFill>
                  <a:srgbClr val="FFFFFF"/>
                </a:solidFill>
                <a:latin typeface="HG正楷書体-PRO" pitchFamily="66" charset="-128"/>
                <a:ea typeface="HG正楷書体-PRO" pitchFamily="66" charset="-128"/>
              </a:rPr>
              <a:t>新青年</a:t>
            </a:r>
            <a:r>
              <a:rPr lang="en-US" altLang="ja-JP" sz="2800" dirty="0">
                <a:solidFill>
                  <a:srgbClr val="FFFFFF"/>
                </a:solidFill>
                <a:latin typeface="HG正楷書体-PRO" pitchFamily="66" charset="-128"/>
                <a:ea typeface="HG正楷書体-PRO" pitchFamily="66" charset="-128"/>
              </a:rPr>
              <a:t>』</a:t>
            </a:r>
            <a:r>
              <a:rPr lang="ja-JP" altLang="en-US" sz="2800" dirty="0">
                <a:solidFill>
                  <a:srgbClr val="FFFFFF"/>
                </a:solidFill>
                <a:latin typeface="HG正楷書体-PRO" pitchFamily="66" charset="-128"/>
                <a:ea typeface="HG正楷書体-PRO" pitchFamily="66" charset="-128"/>
              </a:rPr>
              <a:t>に「孔乙己」という短編小説を発表した。</a:t>
            </a:r>
          </a:p>
          <a:p>
            <a:pPr lvl="0">
              <a:spcAft>
                <a:spcPts val="1200"/>
              </a:spcAft>
              <a:buClr>
                <a:srgbClr val="808080"/>
              </a:buClr>
            </a:pPr>
            <a:r>
              <a:rPr lang="ja-JP" altLang="en-US" sz="2800" dirty="0">
                <a:solidFill>
                  <a:srgbClr val="FFFFFF"/>
                </a:solidFill>
                <a:latin typeface="HG正楷書体-PRO" pitchFamily="66" charset="-128"/>
                <a:ea typeface="HG正楷書体-PRO" pitchFamily="66" charset="-128"/>
              </a:rPr>
              <a:t>　科挙の予備試験にも合格できなかった一人の没落知識人の哀れな末路を描いた作品である。</a:t>
            </a:r>
          </a:p>
        </p:txBody>
      </p:sp>
    </p:spTree>
    <p:extLst>
      <p:ext uri="{BB962C8B-B14F-4D97-AF65-F5344CB8AC3E}">
        <p14:creationId xmlns:p14="http://schemas.microsoft.com/office/powerpoint/2010/main" val="395261355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sz="quarter" idx="3"/>
          </p:nvPr>
        </p:nvPicPr>
        <p:blipFill rotWithShape="1">
          <a:blip r:embed="rId3" cstate="print"/>
          <a:srcRect l="285" r="46"/>
          <a:stretch/>
        </p:blipFill>
        <p:spPr>
          <a:xfrm>
            <a:off x="7104526" y="-12925"/>
            <a:ext cx="5105411" cy="6897736"/>
          </a:xfrm>
          <a:noFill/>
        </p:spPr>
      </p:pic>
      <p:sp>
        <p:nvSpPr>
          <p:cNvPr id="31748" name="Text Box 14"/>
          <p:cNvSpPr txBox="1">
            <a:spLocks noChangeArrowheads="1"/>
          </p:cNvSpPr>
          <p:nvPr/>
        </p:nvSpPr>
        <p:spPr bwMode="auto">
          <a:xfrm>
            <a:off x="7104526" y="-1"/>
            <a:ext cx="792502" cy="6884811"/>
          </a:xfrm>
          <a:prstGeom prst="rect">
            <a:avLst/>
          </a:prstGeom>
          <a:noFill/>
          <a:ln w="6350">
            <a:noFill/>
            <a:miter lim="800000"/>
            <a:headEnd/>
            <a:tailEnd type="none" w="lg" len="med"/>
          </a:ln>
        </p:spPr>
        <p:txBody>
          <a:bodyPr vert="eaVert" lIns="0" tIns="0" rIns="0" bIns="0" anchor="ctr" anchorCtr="0">
            <a:noAutofit/>
          </a:bodyPr>
          <a:lstStyle/>
          <a:p>
            <a:pPr marL="4763" algn="r">
              <a:spcBef>
                <a:spcPct val="50000"/>
              </a:spcBef>
            </a:pPr>
            <a:r>
              <a:rPr lang="ja-JP" altLang="en-US" sz="2000" dirty="0">
                <a:latin typeface="HG正楷書体-PRO" pitchFamily="66" charset="-128"/>
                <a:ea typeface="HG正楷書体-PRO" pitchFamily="66" charset="-128"/>
              </a:rPr>
              <a:t>程十発</a:t>
            </a:r>
            <a:r>
              <a:rPr lang="ja-JP" altLang="en-US" sz="2000" dirty="0">
                <a:ea typeface="HG正楷書体-PRO" pitchFamily="66" charset="-128"/>
              </a:rPr>
              <a:t>「孔乙己鏡心」</a:t>
            </a:r>
            <a:r>
              <a:rPr lang="en-US" altLang="ja-JP" sz="2000" dirty="0">
                <a:ea typeface="HG正楷書体-PRO" pitchFamily="66" charset="-128"/>
              </a:rPr>
              <a:t>(</a:t>
            </a:r>
            <a:r>
              <a:rPr lang="ja-JP" altLang="en-US" sz="2000" dirty="0">
                <a:ea typeface="HG正楷書体-PRO" pitchFamily="66" charset="-128"/>
              </a:rPr>
              <a:t>一九五六</a:t>
            </a:r>
            <a:r>
              <a:rPr lang="ja-JP" altLang="en-US" sz="2000" dirty="0">
                <a:latin typeface="HG正楷書体-PRO" pitchFamily="66" charset="-128"/>
                <a:ea typeface="HG正楷書体-PRO" pitchFamily="66" charset="-128"/>
              </a:rPr>
              <a:t>年画）</a:t>
            </a:r>
          </a:p>
        </p:txBody>
      </p:sp>
      <p:sp>
        <p:nvSpPr>
          <p:cNvPr id="4" name="テキスト ボックス 3"/>
          <p:cNvSpPr txBox="1"/>
          <p:nvPr/>
        </p:nvSpPr>
        <p:spPr>
          <a:xfrm>
            <a:off x="0" y="-13471"/>
            <a:ext cx="7104526" cy="6858000"/>
          </a:xfrm>
          <a:prstGeom prst="rect">
            <a:avLst/>
          </a:prstGeom>
          <a:gradFill>
            <a:gsLst>
              <a:gs pos="0">
                <a:schemeClr val="tx1"/>
              </a:gs>
              <a:gs pos="85000">
                <a:schemeClr val="tx1"/>
              </a:gs>
              <a:gs pos="100000">
                <a:schemeClr val="tx1">
                  <a:alpha val="0"/>
                </a:schemeClr>
              </a:gs>
            </a:gsLst>
            <a:lin ang="0" scaled="1"/>
          </a:gradFill>
        </p:spPr>
        <p:txBody>
          <a:bodyPr vert="eaVert" wrap="square" lIns="360000" tIns="540000" rIns="360000" bIns="360000" rtlCol="0" anchor="ctr" anchorCtr="0">
            <a:noAutofit/>
          </a:bodyPr>
          <a:lstStyle/>
          <a:p>
            <a:pPr lvl="0">
              <a:spcAft>
                <a:spcPts val="1200"/>
              </a:spcAft>
              <a:buClr>
                <a:srgbClr val="808080"/>
              </a:buClr>
            </a:pPr>
            <a:r>
              <a:rPr lang="ja-JP" altLang="en-US" sz="3200" dirty="0">
                <a:solidFill>
                  <a:srgbClr val="FFD297"/>
                </a:solidFill>
                <a:latin typeface="HG正楷書体-PRO" pitchFamily="66" charset="-128"/>
                <a:ea typeface="HG正楷書体-PRO" pitchFamily="66" charset="-128"/>
              </a:rPr>
              <a:t>実在した「孔乙己」のモデル</a:t>
            </a:r>
          </a:p>
          <a:p>
            <a:pPr lvl="0">
              <a:spcAft>
                <a:spcPts val="1200"/>
              </a:spcAft>
              <a:buClr>
                <a:srgbClr val="808080"/>
              </a:buClr>
            </a:pPr>
            <a:r>
              <a:rPr lang="ja-JP" altLang="en-US" sz="2800" dirty="0">
                <a:solidFill>
                  <a:schemeClr val="bg1"/>
                </a:solidFill>
                <a:latin typeface="HG正楷書体-PRO" pitchFamily="66" charset="-128"/>
                <a:ea typeface="HG正楷書体-PRO" pitchFamily="66" charset="-128"/>
              </a:rPr>
              <a:t>　（孔乙己は）本当の姓を孟という。みんな孟夫子と呼んでいたので、本名はわからない。（中略）</a:t>
            </a:r>
            <a:endParaRPr lang="en-US" altLang="ja-JP" sz="2800" dirty="0">
              <a:solidFill>
                <a:schemeClr val="bg1"/>
              </a:solidFill>
              <a:latin typeface="HG正楷書体-PRO" pitchFamily="66" charset="-128"/>
              <a:ea typeface="HG正楷書体-PRO" pitchFamily="66" charset="-128"/>
            </a:endParaRPr>
          </a:p>
          <a:p>
            <a:pPr lvl="0">
              <a:spcAft>
                <a:spcPts val="1200"/>
              </a:spcAft>
              <a:buClr>
                <a:srgbClr val="808080"/>
              </a:buClr>
            </a:pPr>
            <a:r>
              <a:rPr lang="ja-JP" altLang="en-US" sz="2800" dirty="0">
                <a:solidFill>
                  <a:schemeClr val="bg1"/>
                </a:solidFill>
                <a:latin typeface="HG正楷書体-PRO" pitchFamily="66" charset="-128"/>
                <a:ea typeface="HG正楷書体-PRO" pitchFamily="66" charset="-128"/>
              </a:rPr>
              <a:t>　彼は貧しさのあまり、書坊に入って物を盗み、人に見つかったとき、「窃書は</a:t>
            </a:r>
            <a:r>
              <a:rPr lang="zh-CN" altLang="en-US" sz="2800" dirty="0">
                <a:solidFill>
                  <a:schemeClr val="bg1"/>
                </a:solidFill>
                <a:latin typeface="KaiTi" panose="02010609060101010101" pitchFamily="49" charset="-122"/>
                <a:ea typeface="KaiTi" panose="02010609060101010101" pitchFamily="49" charset="-122"/>
              </a:rPr>
              <a:t>偷</a:t>
            </a:r>
            <a:r>
              <a:rPr lang="ja-JP" altLang="en-US" sz="2800" dirty="0">
                <a:solidFill>
                  <a:schemeClr val="bg1"/>
                </a:solidFill>
                <a:latin typeface="HG正楷書体-PRO" pitchFamily="66" charset="-128"/>
                <a:ea typeface="HG正楷書体-PRO" pitchFamily="66" charset="-128"/>
              </a:rPr>
              <a:t>にあらず」と強弁したが、これはみな本当のことである。</a:t>
            </a:r>
          </a:p>
          <a:p>
            <a:pPr lvl="0" algn="r">
              <a:spcAft>
                <a:spcPts val="1200"/>
              </a:spcAft>
              <a:buClr>
                <a:srgbClr val="808080"/>
              </a:buClr>
            </a:pPr>
            <a:r>
              <a:rPr lang="ja-JP" altLang="en-US" sz="1800" dirty="0">
                <a:solidFill>
                  <a:schemeClr val="bg1"/>
                </a:solidFill>
                <a:latin typeface="HG正楷書体-PRO" pitchFamily="66" charset="-128"/>
                <a:ea typeface="HG正楷書体-PRO" pitchFamily="66" charset="-128"/>
              </a:rPr>
              <a:t>周作人</a:t>
            </a:r>
            <a:r>
              <a:rPr lang="en-US" altLang="ja-JP" sz="1800" dirty="0">
                <a:solidFill>
                  <a:schemeClr val="bg1"/>
                </a:solidFill>
                <a:latin typeface="HG正楷書体-PRO" pitchFamily="66" charset="-128"/>
                <a:ea typeface="HG正楷書体-PRO" pitchFamily="66" charset="-128"/>
              </a:rPr>
              <a:t>『</a:t>
            </a:r>
            <a:r>
              <a:rPr lang="ja-JP" altLang="en-US" sz="1800" dirty="0">
                <a:solidFill>
                  <a:schemeClr val="bg1"/>
                </a:solidFill>
                <a:latin typeface="HG正楷書体-PRO" pitchFamily="66" charset="-128"/>
                <a:ea typeface="HG正楷書体-PRO" pitchFamily="66" charset="-128"/>
              </a:rPr>
              <a:t>魯迅小説裏的人物</a:t>
            </a:r>
            <a:r>
              <a:rPr lang="en-US" altLang="ja-JP" sz="1800" dirty="0">
                <a:solidFill>
                  <a:schemeClr val="bg1"/>
                </a:solidFill>
                <a:latin typeface="HG正楷書体-PRO" pitchFamily="66" charset="-128"/>
                <a:ea typeface="HG正楷書体-PRO" pitchFamily="66" charset="-128"/>
              </a:rPr>
              <a:t>』</a:t>
            </a:r>
            <a:r>
              <a:rPr lang="ja-JP" altLang="en-US" sz="1800" dirty="0">
                <a:solidFill>
                  <a:schemeClr val="bg1"/>
                </a:solidFill>
                <a:latin typeface="HG正楷書体-PRO" pitchFamily="66" charset="-128"/>
                <a:ea typeface="HG正楷書体-PRO" pitchFamily="66" charset="-128"/>
              </a:rPr>
              <a:t>上海出版公司、一九五四年</a:t>
            </a:r>
          </a:p>
        </p:txBody>
      </p:sp>
    </p:spTree>
    <p:extLst>
      <p:ext uri="{BB962C8B-B14F-4D97-AF65-F5344CB8AC3E}">
        <p14:creationId xmlns:p14="http://schemas.microsoft.com/office/powerpoint/2010/main" val="386413501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6" name="Rectangle 2">
            <a:extLst>
              <a:ext uri="{FF2B5EF4-FFF2-40B4-BE49-F238E27FC236}">
                <a16:creationId xmlns:a16="http://schemas.microsoft.com/office/drawing/2014/main" id="{14449B69-21CD-4506-A94E-D910A78FBD35}"/>
              </a:ext>
            </a:extLst>
          </p:cNvPr>
          <p:cNvSpPr txBox="1">
            <a:spLocks noChangeArrowheads="1"/>
          </p:cNvSpPr>
          <p:nvPr/>
        </p:nvSpPr>
        <p:spPr bwMode="auto">
          <a:xfrm>
            <a:off x="0" y="-4763"/>
            <a:ext cx="12192000" cy="68580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lvl="0" eaLnBrk="1" hangingPunct="1">
              <a:lnSpc>
                <a:spcPct val="100000"/>
              </a:lnSpc>
              <a:buClrTx/>
              <a:buSzTx/>
            </a:pPr>
            <a:r>
              <a:rPr lang="ja-JP" altLang="en-US"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第三節</a:t>
            </a:r>
            <a:endParaRPr lang="en-US" altLang="ja-JP"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000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defRPr/>
            </a:pPr>
            <a:r>
              <a:rPr lang="ja-JP" altLang="en-US" sz="8000" kern="0" dirty="0">
                <a:solidFill>
                  <a:srgbClr val="FF9A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“負心”文学の誕生</a:t>
            </a:r>
            <a:endParaRPr lang="en-US" altLang="ja-JP" sz="8000" kern="0" dirty="0">
              <a:solidFill>
                <a:srgbClr val="FF9A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FFCC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r>
              <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科挙制度と礼教制度が生んだ悲劇</a:t>
            </a:r>
          </a:p>
        </p:txBody>
      </p:sp>
    </p:spTree>
    <p:extLst>
      <p:ext uri="{BB962C8B-B14F-4D97-AF65-F5344CB8AC3E}">
        <p14:creationId xmlns:p14="http://schemas.microsoft.com/office/powerpoint/2010/main" val="410975671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642938"/>
            <a:ext cx="8305800" cy="676275"/>
          </a:xfrm>
        </p:spPr>
        <p:txBody>
          <a:bodyPr/>
          <a:lstStyle/>
          <a:p>
            <a:pPr eaLnBrk="1" hangingPunct="1">
              <a:defRPr/>
            </a:pPr>
            <a:r>
              <a:rPr lang="ja-JP" altLang="en-US" dirty="0">
                <a:solidFill>
                  <a:srgbClr val="FF99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科挙の功罪～罪</a:t>
            </a:r>
          </a:p>
        </p:txBody>
      </p:sp>
      <p:grpSp>
        <p:nvGrpSpPr>
          <p:cNvPr id="2" name="グループ化 1">
            <a:extLst>
              <a:ext uri="{FF2B5EF4-FFF2-40B4-BE49-F238E27FC236}">
                <a16:creationId xmlns:a16="http://schemas.microsoft.com/office/drawing/2014/main" id="{ABB5FCD6-9CDF-48F0-85D7-D71D79E0B449}"/>
              </a:ext>
            </a:extLst>
          </p:cNvPr>
          <p:cNvGrpSpPr/>
          <p:nvPr/>
        </p:nvGrpSpPr>
        <p:grpSpPr>
          <a:xfrm>
            <a:off x="2352676" y="1341438"/>
            <a:ext cx="3959225" cy="2680995"/>
            <a:chOff x="2352676" y="1341438"/>
            <a:chExt cx="3959225" cy="2680995"/>
          </a:xfrm>
        </p:grpSpPr>
        <p:sp>
          <p:nvSpPr>
            <p:cNvPr id="25603" name="Text Box 3"/>
            <p:cNvSpPr txBox="1">
              <a:spLocks noChangeArrowheads="1"/>
            </p:cNvSpPr>
            <p:nvPr/>
          </p:nvSpPr>
          <p:spPr bwMode="auto">
            <a:xfrm>
              <a:off x="3503614" y="3573464"/>
              <a:ext cx="2808287" cy="448969"/>
            </a:xfrm>
            <a:prstGeom prst="rect">
              <a:avLst/>
            </a:prstGeom>
            <a:noFill/>
            <a:ln w="9525">
              <a:noFill/>
              <a:miter lim="800000"/>
              <a:headEnd/>
              <a:tailEnd/>
            </a:ln>
          </p:spPr>
          <p:txBody>
            <a:bodyPr>
              <a:spAutoFit/>
            </a:bodyP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礼教制度</a:t>
              </a:r>
            </a:p>
          </p:txBody>
        </p:sp>
        <p:sp>
          <p:nvSpPr>
            <p:cNvPr id="27652" name="AutoShape 4"/>
            <p:cNvSpPr>
              <a:spLocks noChangeArrowheads="1"/>
            </p:cNvSpPr>
            <p:nvPr/>
          </p:nvSpPr>
          <p:spPr bwMode="auto">
            <a:xfrm>
              <a:off x="4438650" y="2349501"/>
              <a:ext cx="865188" cy="1223963"/>
            </a:xfrm>
            <a:prstGeom prst="downArrowCallout">
              <a:avLst>
                <a:gd name="adj1" fmla="val 50000"/>
                <a:gd name="adj2" fmla="val 50000"/>
                <a:gd name="adj3" fmla="val 23486"/>
                <a:gd name="adj4" fmla="val 16472"/>
              </a:avLst>
            </a:prstGeom>
            <a:gradFill rotWithShape="1">
              <a:gsLst>
                <a:gs pos="0">
                  <a:srgbClr val="000000"/>
                </a:gs>
                <a:gs pos="100000">
                  <a:srgbClr val="800000"/>
                </a:gs>
              </a:gsLst>
              <a:lin ang="5400000" scaled="1"/>
            </a:gradFill>
            <a:ln w="9525">
              <a:noFill/>
              <a:miter lim="800000"/>
              <a:headEnd/>
              <a:tailEnd/>
            </a:ln>
          </p:spPr>
          <p:txBody>
            <a:bodyPr anchor="ctr">
              <a:spAutoFit/>
            </a:bodyPr>
            <a:lstStyle/>
            <a:p>
              <a:endParaRPr lang="ja-JP" altLang="en-US"/>
            </a:p>
          </p:txBody>
        </p:sp>
        <p:sp>
          <p:nvSpPr>
            <p:cNvPr id="25605" name="Oval 5"/>
            <p:cNvSpPr>
              <a:spLocks noChangeArrowheads="1"/>
            </p:cNvSpPr>
            <p:nvPr/>
          </p:nvSpPr>
          <p:spPr bwMode="auto">
            <a:xfrm>
              <a:off x="2352676" y="1341438"/>
              <a:ext cx="2447925" cy="2087562"/>
            </a:xfrm>
            <a:prstGeom prst="ellipse">
              <a:avLst/>
            </a:prstGeom>
            <a:gradFill rotWithShape="1">
              <a:gsLst>
                <a:gs pos="0">
                  <a:srgbClr val="8000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儒教倫理</a:t>
              </a:r>
            </a:p>
          </p:txBody>
        </p:sp>
      </p:grpSp>
      <p:sp>
        <p:nvSpPr>
          <p:cNvPr id="25608" name="AutoShape 8"/>
          <p:cNvSpPr>
            <a:spLocks noChangeArrowheads="1"/>
          </p:cNvSpPr>
          <p:nvPr/>
        </p:nvSpPr>
        <p:spPr bwMode="auto">
          <a:xfrm>
            <a:off x="3000375" y="4365626"/>
            <a:ext cx="6408738" cy="1800225"/>
          </a:xfrm>
          <a:prstGeom prst="star32">
            <a:avLst>
              <a:gd name="adj" fmla="val 40870"/>
            </a:avLst>
          </a:prstGeom>
          <a:gradFill rotWithShape="1">
            <a:gsLst>
              <a:gs pos="0">
                <a:srgbClr val="808080"/>
              </a:gs>
              <a:gs pos="100000">
                <a:srgbClr val="000000"/>
              </a:gs>
            </a:gsLst>
            <a:path path="shape">
              <a:fillToRect l="50000" t="50000" r="50000" b="50000"/>
            </a:path>
          </a:gradFill>
          <a:ln w="9525">
            <a:noFill/>
            <a:miter lim="800000"/>
            <a:headEnd/>
            <a:tailEnd/>
          </a:ln>
        </p:spPr>
        <p:txBody>
          <a:bodyPr wrap="none" tIns="0" bIns="0" anchor="ctr"/>
          <a:lstStyle/>
          <a:p>
            <a:pPr algn="ctr">
              <a:lnSpc>
                <a:spcPct val="100000"/>
              </a:lnSpc>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裏切りと復讐を主題とする</a:t>
            </a:r>
            <a:endPar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algn="ctr">
              <a:lnSpc>
                <a:spcPct val="100000"/>
              </a:lnSpc>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負心文学の隆盛</a:t>
            </a:r>
          </a:p>
        </p:txBody>
      </p:sp>
      <p:grpSp>
        <p:nvGrpSpPr>
          <p:cNvPr id="3" name="グループ化 2">
            <a:extLst>
              <a:ext uri="{FF2B5EF4-FFF2-40B4-BE49-F238E27FC236}">
                <a16:creationId xmlns:a16="http://schemas.microsoft.com/office/drawing/2014/main" id="{58AB033A-002B-4055-9A3C-2F995BAF5533}"/>
              </a:ext>
            </a:extLst>
          </p:cNvPr>
          <p:cNvGrpSpPr/>
          <p:nvPr/>
        </p:nvGrpSpPr>
        <p:grpSpPr>
          <a:xfrm>
            <a:off x="6334125" y="1341438"/>
            <a:ext cx="3649664" cy="2680995"/>
            <a:chOff x="6334125" y="1341438"/>
            <a:chExt cx="3649664" cy="2680995"/>
          </a:xfrm>
        </p:grpSpPr>
        <p:sp>
          <p:nvSpPr>
            <p:cNvPr id="25606" name="Text Box 6"/>
            <p:cNvSpPr txBox="1">
              <a:spLocks noChangeArrowheads="1"/>
            </p:cNvSpPr>
            <p:nvPr/>
          </p:nvSpPr>
          <p:spPr bwMode="auto">
            <a:xfrm>
              <a:off x="6334125" y="3573464"/>
              <a:ext cx="2305050" cy="448969"/>
            </a:xfrm>
            <a:prstGeom prst="rect">
              <a:avLst/>
            </a:prstGeom>
            <a:noFill/>
            <a:ln w="9525">
              <a:noFill/>
              <a:miter lim="800000"/>
              <a:headEnd/>
              <a:tailEnd/>
            </a:ln>
          </p:spPr>
          <p:txBody>
            <a:bodyPr>
              <a:spAutoFit/>
            </a:bodyP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男尊女卑</a:t>
              </a:r>
            </a:p>
          </p:txBody>
        </p:sp>
        <p:sp>
          <p:nvSpPr>
            <p:cNvPr id="27655" name="AutoShape 7"/>
            <p:cNvSpPr>
              <a:spLocks noChangeArrowheads="1"/>
            </p:cNvSpPr>
            <p:nvPr/>
          </p:nvSpPr>
          <p:spPr bwMode="auto">
            <a:xfrm>
              <a:off x="7031039" y="2349501"/>
              <a:ext cx="865187" cy="1223963"/>
            </a:xfrm>
            <a:prstGeom prst="downArrowCallout">
              <a:avLst>
                <a:gd name="adj1" fmla="val 50000"/>
                <a:gd name="adj2" fmla="val 50000"/>
                <a:gd name="adj3" fmla="val 23486"/>
                <a:gd name="adj4" fmla="val 16472"/>
              </a:avLst>
            </a:prstGeom>
            <a:gradFill rotWithShape="1">
              <a:gsLst>
                <a:gs pos="0">
                  <a:srgbClr val="000000"/>
                </a:gs>
                <a:gs pos="100000">
                  <a:srgbClr val="800000"/>
                </a:gs>
              </a:gsLst>
              <a:lin ang="5400000" scaled="1"/>
            </a:gradFill>
            <a:ln w="9525">
              <a:noFill/>
              <a:miter lim="800000"/>
              <a:headEnd/>
              <a:tailEnd/>
            </a:ln>
          </p:spPr>
          <p:txBody>
            <a:bodyPr anchor="ctr">
              <a:spAutoFit/>
            </a:bodyPr>
            <a:lstStyle/>
            <a:p>
              <a:endParaRPr lang="ja-JP" altLang="en-US"/>
            </a:p>
          </p:txBody>
        </p:sp>
        <p:sp>
          <p:nvSpPr>
            <p:cNvPr id="25610" name="Oval 10"/>
            <p:cNvSpPr>
              <a:spLocks noChangeArrowheads="1"/>
            </p:cNvSpPr>
            <p:nvPr/>
          </p:nvSpPr>
          <p:spPr bwMode="auto">
            <a:xfrm>
              <a:off x="7535864" y="1341438"/>
              <a:ext cx="2447925" cy="2087562"/>
            </a:xfrm>
            <a:prstGeom prst="ellipse">
              <a:avLst/>
            </a:prstGeom>
            <a:gradFill rotWithShape="1">
              <a:gsLst>
                <a:gs pos="0">
                  <a:srgbClr val="8000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受験制限</a:t>
              </a:r>
            </a:p>
          </p:txBody>
        </p:sp>
      </p:grpSp>
      <p:sp>
        <p:nvSpPr>
          <p:cNvPr id="25609" name="Oval 9"/>
          <p:cNvSpPr>
            <a:spLocks noChangeArrowheads="1"/>
          </p:cNvSpPr>
          <p:nvPr/>
        </p:nvSpPr>
        <p:spPr bwMode="auto">
          <a:xfrm>
            <a:off x="4943476" y="1341438"/>
            <a:ext cx="2447925" cy="2087562"/>
          </a:xfrm>
          <a:prstGeom prst="ellipse">
            <a:avLst/>
          </a:prstGeom>
          <a:gradFill rotWithShape="1">
            <a:gsLst>
              <a:gs pos="0">
                <a:srgbClr val="800000"/>
              </a:gs>
              <a:gs pos="100000">
                <a:srgbClr val="000000"/>
              </a:gs>
            </a:gsLst>
            <a:path path="shape">
              <a:fillToRect l="50000" t="50000" r="50000" b="50000"/>
            </a:path>
          </a:gradFill>
          <a:ln w="9525">
            <a:noFill/>
            <a:round/>
            <a:headEnd/>
            <a:tailEnd/>
          </a:ln>
        </p:spPr>
        <p:txBody>
          <a:bodyPr wrap="none"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a:t>
            </a:r>
          </a:p>
        </p:txBody>
      </p:sp>
    </p:spTree>
    <p:extLst>
      <p:ext uri="{BB962C8B-B14F-4D97-AF65-F5344CB8AC3E}">
        <p14:creationId xmlns:p14="http://schemas.microsoft.com/office/powerpoint/2010/main" val="3750489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8"/>
                                        </p:tgtEl>
                                        <p:attrNameLst>
                                          <p:attrName>style.visibility</p:attrName>
                                        </p:attrNameLst>
                                      </p:cBhvr>
                                      <p:to>
                                        <p:strVal val="visible"/>
                                      </p:to>
                                    </p:set>
                                    <p:animEffect transition="in" filter="fade">
                                      <p:cBhvr>
                                        <p:cTn id="1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4"/>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3082" name="Line 10"/>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sp>
        <p:nvSpPr>
          <p:cNvPr id="15" name="Rectangle 119"/>
          <p:cNvSpPr>
            <a:spLocks noChangeArrowheads="1"/>
          </p:cNvSpPr>
          <p:nvPr/>
        </p:nvSpPr>
        <p:spPr bwMode="auto">
          <a:xfrm>
            <a:off x="3791670" y="3429001"/>
            <a:ext cx="8400327" cy="1273175"/>
          </a:xfrm>
          <a:prstGeom prst="rect">
            <a:avLst/>
          </a:prstGeom>
          <a:gradFill flip="none" rotWithShape="1">
            <a:gsLst>
              <a:gs pos="0">
                <a:srgbClr val="CC9900">
                  <a:alpha val="0"/>
                </a:srgbClr>
              </a:gs>
              <a:gs pos="25000">
                <a:srgbClr val="663300">
                  <a:alpha val="74902"/>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門閥貴族の時代</a:t>
            </a:r>
          </a:p>
        </p:txBody>
      </p:sp>
      <p:sp>
        <p:nvSpPr>
          <p:cNvPr id="16" name="Rectangle 119"/>
          <p:cNvSpPr>
            <a:spLocks noChangeArrowheads="1"/>
          </p:cNvSpPr>
          <p:nvPr/>
        </p:nvSpPr>
        <p:spPr bwMode="auto">
          <a:xfrm>
            <a:off x="3791666" y="4702176"/>
            <a:ext cx="8400333" cy="2155824"/>
          </a:xfrm>
          <a:prstGeom prst="rect">
            <a:avLst/>
          </a:prstGeom>
          <a:gradFill flip="none" rotWithShape="1">
            <a:gsLst>
              <a:gs pos="0">
                <a:srgbClr val="CC9900">
                  <a:alpha val="0"/>
                </a:srgbClr>
              </a:gs>
              <a:gs pos="25000">
                <a:srgbClr val="CC9900">
                  <a:alpha val="75000"/>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文人官僚の時代</a:t>
            </a:r>
            <a:endPar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algn="ctr">
              <a:defRPr/>
            </a:pPr>
            <a:endPar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graphicFrame>
        <p:nvGraphicFramePr>
          <p:cNvPr id="348175" name="Group 15"/>
          <p:cNvGraphicFramePr>
            <a:graphicFrameLocks noGrp="1"/>
          </p:cNvGraphicFramePr>
          <p:nvPr>
            <p:ph sz="half" idx="1"/>
          </p:nvPr>
        </p:nvGraphicFramePr>
        <p:xfrm>
          <a:off x="-24680" y="10887"/>
          <a:ext cx="3816351" cy="6861403"/>
        </p:xfrm>
        <a:graphic>
          <a:graphicData uri="http://schemas.openxmlformats.org/drawingml/2006/table">
            <a:tbl>
              <a:tblPr>
                <a:effectLst>
                  <a:outerShdw blurRad="50800" dist="38100" dir="2700000" algn="tl" rotWithShape="0">
                    <a:prstClr val="black">
                      <a:alpha val="40000"/>
                    </a:prstClr>
                  </a:outerShdw>
                </a:effectLst>
              </a:tblPr>
              <a:tblGrid>
                <a:gridCol w="687388">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244475">
                  <a:extLst>
                    <a:ext uri="{9D8B030D-6E8A-4147-A177-3AD203B41FA5}">
                      <a16:colId xmlns:a16="http://schemas.microsoft.com/office/drawing/2014/main" val="20002"/>
                    </a:ext>
                  </a:extLst>
                </a:gridCol>
                <a:gridCol w="550863">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tblGrid>
              <a:tr h="44530">
                <a:tc rowSpan="20">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10100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殷</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1600BC</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頃</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周</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1046BC-771BC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86337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春秋戦国時代</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770BC-221BC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42576">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秦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221BC-207BC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768150">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漢</a:t>
                      </a:r>
                      <a:r>
                        <a:rPr kumimoji="1" lang="ja-JP" altLang="en-US"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206BC-220AD</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14416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220-265</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221-263</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222-280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142576">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14416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五胡十六国時代</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東晋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317-420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8"/>
                  </a:ext>
                </a:extLst>
              </a:tr>
              <a:tr h="215448">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439-589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420-589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581-619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432481">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27881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en-US"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8832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14"/>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503769">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6"/>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1616-1912</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3333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7"/>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8"/>
                  </a:ext>
                </a:extLst>
              </a:tr>
              <a:tr h="20752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9"/>
                  </a:ext>
                </a:extLst>
              </a:tr>
            </a:tbl>
          </a:graphicData>
        </a:graphic>
      </p:graphicFrame>
      <p:grpSp>
        <p:nvGrpSpPr>
          <p:cNvPr id="12" name="グループ化 95"/>
          <p:cNvGrpSpPr/>
          <p:nvPr/>
        </p:nvGrpSpPr>
        <p:grpSpPr>
          <a:xfrm>
            <a:off x="3503712" y="4521753"/>
            <a:ext cx="8688288" cy="392510"/>
            <a:chOff x="3633788" y="4437063"/>
            <a:chExt cx="8688288" cy="536575"/>
          </a:xfrm>
          <a:effectLst>
            <a:outerShdw blurRad="50800" dist="38100" dir="2700000" algn="tl" rotWithShape="0">
              <a:prstClr val="black">
                <a:alpha val="40000"/>
              </a:prstClr>
            </a:outerShdw>
          </a:effectLst>
        </p:grpSpPr>
        <p:sp>
          <p:nvSpPr>
            <p:cNvPr id="13" name="AutoShape 130"/>
            <p:cNvSpPr>
              <a:spLocks noChangeArrowheads="1"/>
            </p:cNvSpPr>
            <p:nvPr/>
          </p:nvSpPr>
          <p:spPr bwMode="auto">
            <a:xfrm>
              <a:off x="3921747" y="4437063"/>
              <a:ext cx="8400329" cy="536575"/>
            </a:xfrm>
            <a:prstGeom prst="star32">
              <a:avLst>
                <a:gd name="adj" fmla="val 37500"/>
              </a:avLst>
            </a:prstGeom>
            <a:gradFill flip="none" rotWithShape="1">
              <a:gsLst>
                <a:gs pos="0">
                  <a:srgbClr val="800000"/>
                </a:gs>
                <a:gs pos="100000">
                  <a:srgbClr val="A50021">
                    <a:alpha val="38000"/>
                  </a:srgbClr>
                </a:gs>
              </a:gsLst>
              <a:path path="circle">
                <a:fillToRect l="50000" t="50000" r="50000" b="50000"/>
              </a:path>
              <a:tileRect/>
            </a:gradFill>
            <a:ln w="9525">
              <a:noFill/>
              <a:miter lim="800000"/>
              <a:headEnd/>
              <a:tailEnd/>
            </a:ln>
            <a:effectLst/>
          </p:spPr>
          <p:txBody>
            <a:bodyPr tIns="0" bIns="36000" anchor="ctr"/>
            <a:lstStyle/>
            <a:p>
              <a:pPr marL="1588"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武人支配の時代</a:t>
              </a:r>
            </a:p>
          </p:txBody>
        </p:sp>
        <p:sp>
          <p:nvSpPr>
            <p:cNvPr id="14" name="Line 131"/>
            <p:cNvSpPr>
              <a:spLocks noChangeShapeType="1"/>
            </p:cNvSpPr>
            <p:nvPr/>
          </p:nvSpPr>
          <p:spPr bwMode="auto">
            <a:xfrm>
              <a:off x="3633788" y="4702175"/>
              <a:ext cx="1584325" cy="0"/>
            </a:xfrm>
            <a:prstGeom prst="line">
              <a:avLst/>
            </a:prstGeom>
            <a:noFill/>
            <a:ln w="6350">
              <a:solidFill>
                <a:srgbClr val="800000"/>
              </a:solidFill>
              <a:round/>
              <a:headEnd type="oval" w="med" len="med"/>
              <a:tailEnd type="none" w="lg" len="med"/>
            </a:ln>
            <a:effectLst/>
          </p:spPr>
          <p:txBody>
            <a:bodyPr lIns="0" tIns="0" rIns="0" bIns="46800" anchor="ctr">
              <a:spAutoFit/>
            </a:bodyPr>
            <a:lstStyle/>
            <a:p>
              <a:pPr>
                <a:defRPr/>
              </a:pPr>
              <a:endParaRPr lang="ja-JP" altLang="en-US"/>
            </a:p>
          </p:txBody>
        </p:sp>
      </p:grpSp>
      <p:grpSp>
        <p:nvGrpSpPr>
          <p:cNvPr id="17" name="グループ化 20">
            <a:extLst>
              <a:ext uri="{FF2B5EF4-FFF2-40B4-BE49-F238E27FC236}">
                <a16:creationId xmlns:a16="http://schemas.microsoft.com/office/drawing/2014/main" id="{7A245429-3E12-47F4-9FF6-7A37690049D4}"/>
              </a:ext>
            </a:extLst>
          </p:cNvPr>
          <p:cNvGrpSpPr/>
          <p:nvPr/>
        </p:nvGrpSpPr>
        <p:grpSpPr>
          <a:xfrm>
            <a:off x="3503712" y="6323668"/>
            <a:ext cx="8507454" cy="366712"/>
            <a:chOff x="1999663" y="3893344"/>
            <a:chExt cx="8507454" cy="366712"/>
          </a:xfrm>
          <a:effectLst>
            <a:outerShdw blurRad="50800" dist="38100" dir="2700000" algn="tl" rotWithShape="0">
              <a:prstClr val="black">
                <a:alpha val="40000"/>
              </a:prstClr>
            </a:outerShdw>
          </a:effectLst>
        </p:grpSpPr>
        <p:sp>
          <p:nvSpPr>
            <p:cNvPr id="18" name="Line 86">
              <a:extLst>
                <a:ext uri="{FF2B5EF4-FFF2-40B4-BE49-F238E27FC236}">
                  <a16:creationId xmlns:a16="http://schemas.microsoft.com/office/drawing/2014/main" id="{4759DD4F-055C-4188-B43C-4E508A6B6007}"/>
                </a:ext>
              </a:extLst>
            </p:cNvPr>
            <p:cNvSpPr>
              <a:spLocks noChangeShapeType="1"/>
            </p:cNvSpPr>
            <p:nvPr/>
          </p:nvSpPr>
          <p:spPr bwMode="auto">
            <a:xfrm flipV="1">
              <a:off x="1999663" y="4088575"/>
              <a:ext cx="513090" cy="0"/>
            </a:xfrm>
            <a:prstGeom prst="line">
              <a:avLst/>
            </a:prstGeom>
            <a:noFill/>
            <a:ln w="6350">
              <a:solidFill>
                <a:srgbClr val="FFFFCC"/>
              </a:solidFill>
              <a:round/>
              <a:headEnd type="oval" w="med" len="med"/>
              <a:tailEnd type="none" w="lg" len="med"/>
            </a:ln>
            <a:effectLst>
              <a:outerShdw blurRad="50800" dist="38100" dir="2700000" algn="tl" rotWithShape="0">
                <a:prstClr val="black">
                  <a:alpha val="40000"/>
                </a:prstClr>
              </a:outerShdw>
            </a:effectLst>
          </p:spPr>
          <p:txBody>
            <a:bodyPr wrap="square" lIns="0" tIns="0" rIns="0" bIns="0">
              <a:spAutoFit/>
            </a:bodyPr>
            <a:lstStyle/>
            <a:p>
              <a:pPr>
                <a:defRPr/>
              </a:pPr>
              <a:endParaRPr lang="ja-JP" altLang="en-US" dirty="0"/>
            </a:p>
          </p:txBody>
        </p:sp>
        <p:sp>
          <p:nvSpPr>
            <p:cNvPr id="19" name="Text Box 87">
              <a:extLst>
                <a:ext uri="{FF2B5EF4-FFF2-40B4-BE49-F238E27FC236}">
                  <a16:creationId xmlns:a16="http://schemas.microsoft.com/office/drawing/2014/main" id="{971528F7-D6F0-4C56-B247-C102FCAFBB33}"/>
                </a:ext>
              </a:extLst>
            </p:cNvPr>
            <p:cNvSpPr txBox="1">
              <a:spLocks noChangeArrowheads="1"/>
            </p:cNvSpPr>
            <p:nvPr/>
          </p:nvSpPr>
          <p:spPr bwMode="auto">
            <a:xfrm>
              <a:off x="2442221" y="3893344"/>
              <a:ext cx="8064896" cy="366712"/>
            </a:xfrm>
            <a:prstGeom prst="rect">
              <a:avLst/>
            </a:prstGeom>
            <a:solidFill>
              <a:srgbClr val="FFFFCC"/>
            </a:solidFill>
            <a:ln w="25400" algn="ctr">
              <a:noFill/>
              <a:miter lim="800000"/>
              <a:headEnd/>
              <a:tailEnd/>
            </a:ln>
            <a:effectLst>
              <a:outerShdw blurRad="50800" dist="38100" dir="2700000" algn="tl" rotWithShape="0">
                <a:prstClr val="black">
                  <a:alpha val="40000"/>
                </a:prstClr>
              </a:outerShdw>
            </a:effectLst>
          </p:spPr>
          <p:txBody>
            <a:bodyPr lIns="90000" tIns="0" rIns="90000" bIns="36000" anchor="ctr" anchorCtr="1"/>
            <a:lstStyle/>
            <a:p>
              <a:pPr>
                <a:buClrTx/>
                <a:buSzTx/>
                <a:buFontTx/>
                <a:buNone/>
                <a:defRPr/>
              </a:pPr>
              <a:r>
                <a:rPr lang="ja-JP" altLang="en-US" sz="2400" dirty="0">
                  <a:latin typeface="HG正楷書体-PRO" panose="03000600000000000000" pitchFamily="66" charset="-128"/>
                  <a:ea typeface="HG正楷書体-PRO" panose="03000600000000000000" pitchFamily="66" charset="-128"/>
                </a:rPr>
                <a:t>最後の科挙を実施</a:t>
              </a:r>
              <a:r>
                <a:rPr lang="en-US" altLang="ja-JP" sz="2400" dirty="0">
                  <a:latin typeface="HG正楷書体-PRO" panose="03000600000000000000" pitchFamily="66" charset="-128"/>
                  <a:ea typeface="HG正楷書体-PRO" panose="03000600000000000000" pitchFamily="66" charset="-128"/>
                </a:rPr>
                <a:t>(1904</a:t>
              </a:r>
              <a:r>
                <a:rPr lang="ja-JP" altLang="en-US" sz="2400" dirty="0">
                  <a:latin typeface="HG正楷書体-PRO" panose="03000600000000000000" pitchFamily="66" charset="-128"/>
                  <a:ea typeface="HG正楷書体-PRO" panose="03000600000000000000" pitchFamily="66" charset="-128"/>
                </a:rPr>
                <a:t>年、翌</a:t>
              </a:r>
              <a:r>
                <a:rPr lang="en-US" altLang="ja-JP" sz="2400" dirty="0">
                  <a:latin typeface="HG正楷書体-PRO" panose="03000600000000000000" pitchFamily="66" charset="-128"/>
                  <a:ea typeface="HG正楷書体-PRO" panose="03000600000000000000" pitchFamily="66" charset="-128"/>
                </a:rPr>
                <a:t>05</a:t>
              </a:r>
              <a:r>
                <a:rPr lang="ja-JP" altLang="en-US" sz="2400" dirty="0">
                  <a:latin typeface="HG正楷書体-PRO" panose="03000600000000000000" pitchFamily="66" charset="-128"/>
                  <a:ea typeface="HG正楷書体-PRO" panose="03000600000000000000" pitchFamily="66" charset="-128"/>
                </a:rPr>
                <a:t>年廃止</a:t>
              </a:r>
              <a:r>
                <a:rPr lang="en-US" altLang="ja-JP" sz="2400" dirty="0">
                  <a:latin typeface="HG正楷書体-PRO" panose="03000600000000000000" pitchFamily="66" charset="-128"/>
                  <a:ea typeface="HG正楷書体-PRO" panose="03000600000000000000" pitchFamily="66" charset="-128"/>
                </a:rPr>
                <a:t>)</a:t>
              </a:r>
            </a:p>
          </p:txBody>
        </p:sp>
      </p:grpSp>
      <p:sp>
        <p:nvSpPr>
          <p:cNvPr id="2" name="正方形/長方形 1">
            <a:extLst>
              <a:ext uri="{FF2B5EF4-FFF2-40B4-BE49-F238E27FC236}">
                <a16:creationId xmlns:a16="http://schemas.microsoft.com/office/drawing/2014/main" id="{EAA4D856-7A69-4C08-8A9B-4CA99ACD35F3}"/>
              </a:ext>
            </a:extLst>
          </p:cNvPr>
          <p:cNvSpPr/>
          <p:nvPr/>
        </p:nvSpPr>
        <p:spPr>
          <a:xfrm>
            <a:off x="3786973" y="-3740"/>
            <a:ext cx="8501715" cy="957787"/>
          </a:xfrm>
          <a:prstGeom prst="rect">
            <a:avLst/>
          </a:prstGeom>
        </p:spPr>
        <p:txBody>
          <a:bodyPr wrap="square" anchor="ctr" anchorCtr="0">
            <a:noAutofit/>
          </a:bodyPr>
          <a:lstStyle/>
          <a:p>
            <a:pPr marL="361950" indent="-361950" algn="ctr">
              <a:lnSpc>
                <a:spcPct val="100000"/>
              </a:lnSpc>
              <a:buClrTx/>
              <a:buSzTx/>
            </a:pPr>
            <a:r>
              <a:rPr lang="ja-JP" altLang="en-US"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科挙制度はいつまで続いたのか？</a:t>
            </a:r>
            <a:endParaRPr lang="en-US" altLang="ja-JP"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grpSp>
        <p:nvGrpSpPr>
          <p:cNvPr id="20" name="グループ化 20">
            <a:extLst>
              <a:ext uri="{FF2B5EF4-FFF2-40B4-BE49-F238E27FC236}">
                <a16:creationId xmlns:a16="http://schemas.microsoft.com/office/drawing/2014/main" id="{64C5C3D0-7D7F-4A50-AFB8-BF9BE060649E}"/>
              </a:ext>
            </a:extLst>
          </p:cNvPr>
          <p:cNvGrpSpPr/>
          <p:nvPr/>
        </p:nvGrpSpPr>
        <p:grpSpPr>
          <a:xfrm>
            <a:off x="3522103" y="3975096"/>
            <a:ext cx="8489057" cy="366712"/>
            <a:chOff x="1998103" y="3902716"/>
            <a:chExt cx="8489057" cy="366712"/>
          </a:xfrm>
          <a:effectLst>
            <a:outerShdw blurRad="50800" dist="38100" dir="2700000" algn="tl" rotWithShape="0">
              <a:prstClr val="black">
                <a:alpha val="40000"/>
              </a:prstClr>
            </a:outerShdw>
          </a:effectLst>
        </p:grpSpPr>
        <p:sp>
          <p:nvSpPr>
            <p:cNvPr id="21" name="Line 86">
              <a:extLst>
                <a:ext uri="{FF2B5EF4-FFF2-40B4-BE49-F238E27FC236}">
                  <a16:creationId xmlns:a16="http://schemas.microsoft.com/office/drawing/2014/main" id="{D3F344A7-F433-41A2-9708-A8AFB753C9AF}"/>
                </a:ext>
              </a:extLst>
            </p:cNvPr>
            <p:cNvSpPr>
              <a:spLocks noChangeShapeType="1"/>
            </p:cNvSpPr>
            <p:nvPr/>
          </p:nvSpPr>
          <p:spPr bwMode="auto">
            <a:xfrm>
              <a:off x="1998103" y="4076700"/>
              <a:ext cx="566707" cy="0"/>
            </a:xfrm>
            <a:prstGeom prst="line">
              <a:avLst/>
            </a:prstGeom>
            <a:noFill/>
            <a:ln w="6350">
              <a:solidFill>
                <a:srgbClr val="FFFFCC"/>
              </a:solidFill>
              <a:round/>
              <a:headEnd type="oval" w="med" len="med"/>
              <a:tailEnd type="none" w="lg" len="med"/>
            </a:ln>
            <a:effectLst>
              <a:outerShdw blurRad="50800" dist="38100" dir="2700000" algn="tl" rotWithShape="0">
                <a:prstClr val="black">
                  <a:alpha val="40000"/>
                </a:prstClr>
              </a:outerShdw>
            </a:effectLst>
          </p:spPr>
          <p:txBody>
            <a:bodyPr wrap="square" lIns="0" tIns="0" rIns="0" bIns="0">
              <a:spAutoFit/>
            </a:bodyPr>
            <a:lstStyle/>
            <a:p>
              <a:pPr>
                <a:defRPr/>
              </a:pPr>
              <a:endParaRPr lang="ja-JP" altLang="en-US" dirty="0"/>
            </a:p>
          </p:txBody>
        </p:sp>
        <p:sp>
          <p:nvSpPr>
            <p:cNvPr id="22" name="Text Box 87">
              <a:extLst>
                <a:ext uri="{FF2B5EF4-FFF2-40B4-BE49-F238E27FC236}">
                  <a16:creationId xmlns:a16="http://schemas.microsoft.com/office/drawing/2014/main" id="{2D1105A8-C63F-4BA4-BFCF-3F3F4C075E37}"/>
                </a:ext>
              </a:extLst>
            </p:cNvPr>
            <p:cNvSpPr txBox="1">
              <a:spLocks noChangeArrowheads="1"/>
            </p:cNvSpPr>
            <p:nvPr/>
          </p:nvSpPr>
          <p:spPr bwMode="auto">
            <a:xfrm>
              <a:off x="2422270" y="3902716"/>
              <a:ext cx="8064890" cy="366712"/>
            </a:xfrm>
            <a:prstGeom prst="rect">
              <a:avLst/>
            </a:prstGeom>
            <a:solidFill>
              <a:srgbClr val="FFFFCC"/>
            </a:solidFill>
            <a:ln w="25400" algn="ctr">
              <a:noFill/>
              <a:miter lim="800000"/>
              <a:headEnd/>
              <a:tailEnd/>
            </a:ln>
            <a:effectLst>
              <a:outerShdw blurRad="50800" dist="38100" dir="2700000" algn="tl" rotWithShape="0">
                <a:prstClr val="black">
                  <a:alpha val="40000"/>
                </a:prstClr>
              </a:outerShdw>
            </a:effectLst>
          </p:spPr>
          <p:txBody>
            <a:bodyPr lIns="90000" tIns="0" rIns="90000" bIns="36000" anchor="ctr" anchorCtr="1"/>
            <a:lstStyle/>
            <a:p>
              <a:pPr>
                <a:buClrTx/>
                <a:buSzTx/>
                <a:buFontTx/>
                <a:buNone/>
                <a:defRPr/>
              </a:pPr>
              <a:r>
                <a:rPr lang="ja-JP" altLang="ja-JP" sz="2400" dirty="0">
                  <a:latin typeface="HG正楷書体-PRO" panose="03000600000000000000" pitchFamily="66" charset="-128"/>
                  <a:ea typeface="HG正楷書体-PRO" panose="03000600000000000000" pitchFamily="66" charset="-128"/>
                </a:rPr>
                <a:t>隋の文帝が科挙制度を始める</a:t>
              </a:r>
              <a:r>
                <a:rPr lang="en-US" altLang="ja-JP" sz="2400" dirty="0">
                  <a:latin typeface="HG正楷書体-PRO" panose="03000600000000000000" pitchFamily="66" charset="-128"/>
                  <a:ea typeface="HG正楷書体-PRO" panose="03000600000000000000" pitchFamily="66" charset="-128"/>
                </a:rPr>
                <a:t>(587</a:t>
              </a:r>
              <a:r>
                <a:rPr lang="ja-JP" altLang="en-US" sz="2400" dirty="0">
                  <a:latin typeface="HG正楷書体-PRO" panose="03000600000000000000" pitchFamily="66" charset="-128"/>
                  <a:ea typeface="HG正楷書体-PRO" panose="03000600000000000000" pitchFamily="66" charset="-128"/>
                </a:rPr>
                <a:t>年</a:t>
              </a:r>
              <a:r>
                <a:rPr lang="en-US" altLang="ja-JP" sz="2400" dirty="0">
                  <a:latin typeface="HG正楷書体-PRO" panose="03000600000000000000" pitchFamily="66" charset="-128"/>
                  <a:ea typeface="HG正楷書体-PRO" panose="03000600000000000000" pitchFamily="66" charset="-128"/>
                </a:rPr>
                <a:t>)</a:t>
              </a:r>
            </a:p>
          </p:txBody>
        </p:sp>
      </p:grpSp>
      <p:grpSp>
        <p:nvGrpSpPr>
          <p:cNvPr id="23" name="グループ化 24">
            <a:extLst>
              <a:ext uri="{FF2B5EF4-FFF2-40B4-BE49-F238E27FC236}">
                <a16:creationId xmlns:a16="http://schemas.microsoft.com/office/drawing/2014/main" id="{8366ECF9-CA07-48EE-A3B5-9956DA0C538D}"/>
              </a:ext>
            </a:extLst>
          </p:cNvPr>
          <p:cNvGrpSpPr/>
          <p:nvPr/>
        </p:nvGrpSpPr>
        <p:grpSpPr>
          <a:xfrm>
            <a:off x="3503712" y="4858666"/>
            <a:ext cx="8520449" cy="366713"/>
            <a:chOff x="3633788" y="6333715"/>
            <a:chExt cx="8520449" cy="366713"/>
          </a:xfrm>
          <a:effectLst>
            <a:outerShdw blurRad="50800" dist="38100" dir="2700000" algn="tl" rotWithShape="0">
              <a:prstClr val="black">
                <a:alpha val="40000"/>
              </a:prstClr>
            </a:outerShdw>
          </a:effectLst>
        </p:grpSpPr>
        <p:sp>
          <p:nvSpPr>
            <p:cNvPr id="24" name="Text Box 88">
              <a:extLst>
                <a:ext uri="{FF2B5EF4-FFF2-40B4-BE49-F238E27FC236}">
                  <a16:creationId xmlns:a16="http://schemas.microsoft.com/office/drawing/2014/main" id="{66EE9DF5-28D3-46B6-A1D2-B512D5131ED3}"/>
                </a:ext>
              </a:extLst>
            </p:cNvPr>
            <p:cNvSpPr txBox="1">
              <a:spLocks noChangeArrowheads="1"/>
            </p:cNvSpPr>
            <p:nvPr/>
          </p:nvSpPr>
          <p:spPr bwMode="auto">
            <a:xfrm>
              <a:off x="4089342" y="6333715"/>
              <a:ext cx="8064895" cy="366713"/>
            </a:xfrm>
            <a:prstGeom prst="rect">
              <a:avLst/>
            </a:prstGeom>
            <a:solidFill>
              <a:srgbClr val="003300"/>
            </a:solidFill>
            <a:ln w="25400" algn="ctr">
              <a:noFill/>
              <a:miter lim="800000"/>
              <a:headEnd/>
              <a:tailEnd/>
            </a:ln>
          </p:spPr>
          <p:txBody>
            <a:bodyPr lIns="0" tIns="0" rIns="0" bIns="36000" anchor="ctr" anchorCtr="1"/>
            <a:lstStyle/>
            <a:p>
              <a:pPr>
                <a:buClrTx/>
                <a:buSzTx/>
                <a:buFontTx/>
                <a:buNone/>
                <a:defRPr/>
              </a:pPr>
              <a:r>
                <a:rPr lang="ja-JP" altLang="en-US" sz="2400" dirty="0">
                  <a:solidFill>
                    <a:schemeClr val="bg1"/>
                  </a:solidFill>
                  <a:latin typeface="HG正楷書体-PRO" panose="03000600000000000000" pitchFamily="66" charset="-128"/>
                  <a:ea typeface="HG正楷書体-PRO" panose="03000600000000000000" pitchFamily="66" charset="-128"/>
                </a:rPr>
                <a:t>演劇が誕生し、負心文学が上演される</a:t>
              </a:r>
              <a:endParaRPr lang="en-US" altLang="ja-JP" sz="2400" dirty="0">
                <a:solidFill>
                  <a:schemeClr val="bg1"/>
                </a:solidFill>
                <a:latin typeface="HG正楷書体-PRO" panose="03000600000000000000" pitchFamily="66" charset="-128"/>
                <a:ea typeface="HG正楷書体-PRO" panose="03000600000000000000" pitchFamily="66" charset="-128"/>
              </a:endParaRPr>
            </a:p>
          </p:txBody>
        </p:sp>
        <p:sp>
          <p:nvSpPr>
            <p:cNvPr id="25" name="Line 91">
              <a:extLst>
                <a:ext uri="{FF2B5EF4-FFF2-40B4-BE49-F238E27FC236}">
                  <a16:creationId xmlns:a16="http://schemas.microsoft.com/office/drawing/2014/main" id="{6D1E97E2-C628-49CB-ADA9-E07FDEF795E6}"/>
                </a:ext>
              </a:extLst>
            </p:cNvPr>
            <p:cNvSpPr>
              <a:spLocks noChangeShapeType="1"/>
            </p:cNvSpPr>
            <p:nvPr/>
          </p:nvSpPr>
          <p:spPr bwMode="auto">
            <a:xfrm flipV="1">
              <a:off x="3633788" y="6513513"/>
              <a:ext cx="585098" cy="0"/>
            </a:xfrm>
            <a:prstGeom prst="line">
              <a:avLst/>
            </a:prstGeom>
            <a:noFill/>
            <a:ln w="6350">
              <a:solidFill>
                <a:srgbClr val="003300"/>
              </a:solidFill>
              <a:round/>
              <a:headEnd type="oval" w="med" len="med"/>
              <a:tailEnd type="none" w="lg" len="med"/>
            </a:ln>
          </p:spPr>
          <p:txBody>
            <a:bodyPr wrap="square" lIns="0" tIns="0" rIns="0" bIns="0" anchor="ctr" anchorCtr="1">
              <a:spAutoFit/>
            </a:bodyPr>
            <a:lstStyle/>
            <a:p>
              <a:pPr>
                <a:defRPr/>
              </a:pPr>
              <a:endParaRPr lang="ja-JP" altLang="en-US" dirty="0"/>
            </a:p>
          </p:txBody>
        </p:sp>
      </p:grpSp>
    </p:spTree>
    <p:extLst>
      <p:ext uri="{BB962C8B-B14F-4D97-AF65-F5344CB8AC3E}">
        <p14:creationId xmlns:p14="http://schemas.microsoft.com/office/powerpoint/2010/main" val="3964253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6" name="Rectangle 2">
            <a:extLst>
              <a:ext uri="{FF2B5EF4-FFF2-40B4-BE49-F238E27FC236}">
                <a16:creationId xmlns:a16="http://schemas.microsoft.com/office/drawing/2014/main" id="{14449B69-21CD-4506-A94E-D910A78FBD35}"/>
              </a:ext>
            </a:extLst>
          </p:cNvPr>
          <p:cNvSpPr txBox="1">
            <a:spLocks noChangeArrowheads="1"/>
          </p:cNvSpPr>
          <p:nvPr/>
        </p:nvSpPr>
        <p:spPr bwMode="auto">
          <a:xfrm>
            <a:off x="0" y="3096"/>
            <a:ext cx="12192000" cy="68580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9525">
            <a:noFill/>
            <a:miter lim="800000"/>
            <a:headEnd/>
            <a:tailEnd/>
          </a:ln>
        </p:spPr>
        <p:txBody>
          <a:bodyPr vert="eaVert" wrap="square" lIns="360000" tIns="540000" rIns="360000" bIns="36000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3175" lvl="0" indent="-3175" algn="l" eaLnBrk="1" hangingPunct="1">
              <a:spcAft>
                <a:spcPts val="1200"/>
              </a:spcAft>
              <a:buClrTx/>
              <a:buSzTx/>
              <a:defRPr/>
            </a:pPr>
            <a:r>
              <a:rPr lang="ja-JP" altLang="en-US"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俗文学＝庶民文学の時代へ</a:t>
            </a:r>
            <a:endParaRPr lang="en-US" altLang="ja-JP"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marL="3175" lvl="0" indent="-3175" algn="l" eaLnBrk="1" hangingPunct="1">
              <a:spcAft>
                <a:spcPts val="1200"/>
              </a:spcAft>
              <a:buClrTx/>
              <a:buSzTx/>
              <a:defRPr/>
            </a:pPr>
            <a:r>
              <a:rPr lang="ja-JP" altLang="en-US" sz="28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唐宋変革期を経て、中国社会は貴族の時代から庶民の時代へと姿を変えていく。</a:t>
            </a:r>
          </a:p>
          <a:p>
            <a:pPr marL="3175" lvl="0" indent="-3175" algn="l" eaLnBrk="1" hangingPunct="1">
              <a:spcAft>
                <a:spcPts val="1200"/>
              </a:spcAft>
              <a:buClrTx/>
              <a:buSzTx/>
              <a:defRPr/>
            </a:pPr>
            <a:r>
              <a:rPr lang="ja-JP" altLang="en-US" sz="28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科挙は、身分や家柄に関係なく、誰もが官吏となって政治に参画し、富と栄誉を得る機会を保障した。その結果、社会階層の流動性が高まり、教育が普及していった。</a:t>
            </a:r>
          </a:p>
          <a:p>
            <a:pPr marL="3175" lvl="0" indent="-3175" algn="l" eaLnBrk="1" hangingPunct="1">
              <a:spcAft>
                <a:spcPts val="1200"/>
              </a:spcAft>
              <a:buClrTx/>
              <a:buSzTx/>
              <a:defRPr/>
            </a:pPr>
            <a:r>
              <a:rPr lang="ja-JP" altLang="en-US" sz="28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文学の主体も貴族から庶民へと移る。韻文での詞の隆盛とともに、宋代には本格的な演劇が登場する。散文では仏教思想と絵解き講釈の影響を受けた白話小説</a:t>
            </a:r>
            <a:r>
              <a:rPr lang="en-US" altLang="ja-JP" sz="28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r>
              <a:rPr lang="ja-JP" altLang="en-US" sz="28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口語小説</a:t>
            </a:r>
            <a:r>
              <a:rPr lang="en-US" altLang="ja-JP" sz="28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r>
              <a:rPr lang="ja-JP" altLang="en-US" sz="28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が出版された。</a:t>
            </a:r>
          </a:p>
        </p:txBody>
      </p:sp>
    </p:spTree>
    <p:extLst>
      <p:ext uri="{BB962C8B-B14F-4D97-AF65-F5344CB8AC3E}">
        <p14:creationId xmlns:p14="http://schemas.microsoft.com/office/powerpoint/2010/main" val="175115451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14"/>
          <p:cNvSpPr txBox="1">
            <a:spLocks noChangeArrowheads="1"/>
          </p:cNvSpPr>
          <p:nvPr/>
        </p:nvSpPr>
        <p:spPr bwMode="auto">
          <a:xfrm>
            <a:off x="1754557" y="0"/>
            <a:ext cx="237757" cy="6858000"/>
          </a:xfrm>
          <a:prstGeom prst="rect">
            <a:avLst/>
          </a:prstGeom>
          <a:noFill/>
          <a:ln w="6350">
            <a:noFill/>
            <a:miter lim="800000"/>
            <a:headEnd/>
            <a:tailEnd type="none" w="lg" len="med"/>
          </a:ln>
        </p:spPr>
        <p:txBody>
          <a:bodyPr vert="eaVert" lIns="0" tIns="0" rIns="0" bIns="46800">
            <a:spAutoFit/>
          </a:bodyPr>
          <a:lstStyle/>
          <a:p>
            <a:pPr marL="4763" algn="r">
              <a:spcBef>
                <a:spcPct val="50000"/>
              </a:spcBef>
            </a:pPr>
            <a:r>
              <a:rPr lang="ja-JP" altLang="en-US" sz="1600">
                <a:ea typeface="HG正楷書体-PRO" pitchFamily="66" charset="-128"/>
              </a:rPr>
              <a:t>孔乙己鏡心（</a:t>
            </a:r>
            <a:r>
              <a:rPr lang="ja-JP" altLang="en-US" sz="1600">
                <a:latin typeface="HG正楷書体-PRO" pitchFamily="66" charset="-128"/>
                <a:ea typeface="HG正楷書体-PRO" pitchFamily="66" charset="-128"/>
              </a:rPr>
              <a:t>程十発（一九二一～二〇〇七）一九五六年画）</a:t>
            </a:r>
          </a:p>
        </p:txBody>
      </p:sp>
      <p:pic>
        <p:nvPicPr>
          <p:cNvPr id="2050" name="Picture 2" descr="http://image3.club.sohu.com/pic/9a/0e/tea000f0848bb2d795434f.jpg"/>
          <p:cNvPicPr>
            <a:picLocks noGrp="1" noChangeAspect="1" noChangeArrowheads="1"/>
          </p:cNvPicPr>
          <p:nvPr>
            <p:ph sz="quarter" idx="3"/>
          </p:nvPr>
        </p:nvPicPr>
        <p:blipFill>
          <a:blip r:embed="rId3" cstate="print"/>
          <a:srcRect b="7087"/>
          <a:stretch>
            <a:fillRect/>
          </a:stretch>
        </p:blipFill>
        <p:spPr bwMode="auto">
          <a:xfrm>
            <a:off x="5288" y="0"/>
            <a:ext cx="5542080" cy="6865660"/>
          </a:xfrm>
          <a:prstGeom prst="rect">
            <a:avLst/>
          </a:prstGeom>
          <a:noFill/>
        </p:spPr>
      </p:pic>
      <p:sp>
        <p:nvSpPr>
          <p:cNvPr id="365571" name="AutoShape 3"/>
          <p:cNvSpPr>
            <a:spLocks noChangeArrowheads="1"/>
          </p:cNvSpPr>
          <p:nvPr/>
        </p:nvSpPr>
        <p:spPr bwMode="auto">
          <a:xfrm>
            <a:off x="5547368" y="7660"/>
            <a:ext cx="6639344" cy="6858000"/>
          </a:xfrm>
          <a:prstGeom prst="foldedCorner">
            <a:avLst>
              <a:gd name="adj" fmla="val 0"/>
            </a:avLst>
          </a:prstGeom>
          <a:gradFill>
            <a:gsLst>
              <a:gs pos="0">
                <a:schemeClr val="tx1">
                  <a:alpha val="0"/>
                </a:schemeClr>
              </a:gs>
              <a:gs pos="25000">
                <a:schemeClr val="tx1"/>
              </a:gs>
              <a:gs pos="100000">
                <a:schemeClr val="tx1"/>
              </a:gs>
            </a:gsLst>
            <a:lin ang="0" scaled="1"/>
          </a:gradFill>
          <a:ln w="50800">
            <a:noFill/>
            <a:prstDash val="sysDot"/>
            <a:round/>
            <a:headEnd/>
            <a:tailEnd type="none" w="lg" len="med"/>
          </a:ln>
          <a:effectLst>
            <a:outerShdw blurRad="63500" sx="102000" sy="102000" algn="ctr" rotWithShape="0">
              <a:prstClr val="black">
                <a:alpha val="40000"/>
              </a:prstClr>
            </a:outerShdw>
          </a:effectLst>
        </p:spPr>
        <p:txBody>
          <a:bodyPr vert="eaVert" lIns="360000" tIns="540000" rIns="360000" bIns="360000" anchor="ctr" anchorCtr="0"/>
          <a:lstStyle/>
          <a:p>
            <a:pPr>
              <a:spcAft>
                <a:spcPts val="1200"/>
              </a:spcAft>
            </a:pPr>
            <a:r>
              <a:rPr lang="ja-JP" altLang="en-US" sz="3200" dirty="0">
                <a:solidFill>
                  <a:srgbClr val="FFD297"/>
                </a:solidFill>
                <a:latin typeface="HG正楷書体-PRO" pitchFamily="66" charset="-128"/>
                <a:ea typeface="HG正楷書体-PRO" pitchFamily="66" charset="-128"/>
              </a:rPr>
              <a:t>演劇の誕生と負心文学</a:t>
            </a:r>
          </a:p>
          <a:p>
            <a:pPr>
              <a:spcAft>
                <a:spcPts val="1200"/>
              </a:spcAft>
            </a:pPr>
            <a:r>
              <a:rPr lang="ja-JP" altLang="en-US" sz="2800" dirty="0">
                <a:solidFill>
                  <a:schemeClr val="bg1"/>
                </a:solidFill>
                <a:latin typeface="HG正楷書体-PRO" pitchFamily="66" charset="-128"/>
                <a:ea typeface="HG正楷書体-PRO" pitchFamily="66" charset="-128"/>
              </a:rPr>
              <a:t>　南戯は北宋の光宗時代</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西暦一一九〇～九四年</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に始まった。永嘉</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浙江省温州</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の人が作った</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趙貞女</a:t>
            </a:r>
            <a:r>
              <a:rPr lang="en-US" altLang="ja-JP" sz="2800" dirty="0">
                <a:solidFill>
                  <a:schemeClr val="bg1"/>
                </a:solidFill>
                <a:latin typeface="HG正楷書体-PRO" pitchFamily="66" charset="-128"/>
                <a:ea typeface="HG正楷書体-PRO" pitchFamily="66" charset="-128"/>
              </a:rPr>
              <a:t>』</a:t>
            </a:r>
            <a:r>
              <a:rPr lang="ja-JP" altLang="en-US" sz="2800" dirty="0" err="1">
                <a:solidFill>
                  <a:schemeClr val="bg1"/>
                </a:solidFill>
                <a:latin typeface="HG正楷書体-PRO" pitchFamily="66" charset="-128"/>
                <a:ea typeface="HG正楷書体-PRO" pitchFamily="66" charset="-128"/>
              </a:rPr>
              <a:t>、</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王</a:t>
            </a:r>
            <a:r>
              <a:rPr lang="zh-CN" altLang="en-US" sz="2800" dirty="0">
                <a:solidFill>
                  <a:schemeClr val="bg1"/>
                </a:solidFill>
                <a:latin typeface="HG正楷書体-PRO" pitchFamily="66" charset="-128"/>
                <a:ea typeface="HG正楷書体-PRO" pitchFamily="66" charset="-128"/>
              </a:rPr>
              <a:t>魁</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の二種がその最初のものである。</a:t>
            </a:r>
          </a:p>
          <a:p>
            <a:pPr algn="r">
              <a:spcAft>
                <a:spcPts val="1200"/>
              </a:spcAft>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明</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徐渭</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南詞叙録</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叙文</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5571"/>
                                        </p:tgtEl>
                                      </p:cBhvr>
                                    </p:animEffect>
                                    <p:set>
                                      <p:cBhvr>
                                        <p:cTn id="7" dur="1" fill="hold">
                                          <p:stCondLst>
                                            <p:cond delay="499"/>
                                          </p:stCondLst>
                                        </p:cTn>
                                        <p:tgtEl>
                                          <p:spTgt spid="365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14"/>
          <p:cNvSpPr txBox="1">
            <a:spLocks noChangeArrowheads="1"/>
          </p:cNvSpPr>
          <p:nvPr/>
        </p:nvSpPr>
        <p:spPr bwMode="auto">
          <a:xfrm>
            <a:off x="1754557" y="0"/>
            <a:ext cx="237757" cy="6858000"/>
          </a:xfrm>
          <a:prstGeom prst="rect">
            <a:avLst/>
          </a:prstGeom>
          <a:noFill/>
          <a:ln w="6350">
            <a:noFill/>
            <a:miter lim="800000"/>
            <a:headEnd/>
            <a:tailEnd type="none" w="lg" len="med"/>
          </a:ln>
        </p:spPr>
        <p:txBody>
          <a:bodyPr vert="eaVert" lIns="0" tIns="0" rIns="0" bIns="46800">
            <a:spAutoFit/>
          </a:bodyPr>
          <a:lstStyle/>
          <a:p>
            <a:pPr marL="4763" algn="r">
              <a:spcBef>
                <a:spcPct val="50000"/>
              </a:spcBef>
            </a:pPr>
            <a:r>
              <a:rPr lang="ja-JP" altLang="en-US" sz="1600">
                <a:ea typeface="HG正楷書体-PRO" pitchFamily="66" charset="-128"/>
              </a:rPr>
              <a:t>孔乙己鏡心（</a:t>
            </a:r>
            <a:r>
              <a:rPr lang="ja-JP" altLang="en-US" sz="1600">
                <a:latin typeface="HG正楷書体-PRO" pitchFamily="66" charset="-128"/>
                <a:ea typeface="HG正楷書体-PRO" pitchFamily="66" charset="-128"/>
              </a:rPr>
              <a:t>程十発（一九二一～二〇〇七）一九五六年画）</a:t>
            </a:r>
          </a:p>
        </p:txBody>
      </p:sp>
      <p:pic>
        <p:nvPicPr>
          <p:cNvPr id="2050" name="Picture 2" descr="http://image3.club.sohu.com/pic/9a/0e/tea000f0848bb2d795434f.jpg"/>
          <p:cNvPicPr>
            <a:picLocks noGrp="1" noChangeAspect="1" noChangeArrowheads="1"/>
          </p:cNvPicPr>
          <p:nvPr>
            <p:ph sz="quarter" idx="3"/>
          </p:nvPr>
        </p:nvPicPr>
        <p:blipFill>
          <a:blip r:embed="rId3" cstate="print"/>
          <a:srcRect b="7087"/>
          <a:stretch>
            <a:fillRect/>
          </a:stretch>
        </p:blipFill>
        <p:spPr bwMode="auto">
          <a:xfrm>
            <a:off x="0" y="0"/>
            <a:ext cx="5542080" cy="6865660"/>
          </a:xfrm>
          <a:prstGeom prst="rect">
            <a:avLst/>
          </a:prstGeom>
          <a:noFill/>
        </p:spPr>
      </p:pic>
      <p:sp>
        <p:nvSpPr>
          <p:cNvPr id="365571" name="AutoShape 3"/>
          <p:cNvSpPr>
            <a:spLocks noChangeArrowheads="1"/>
          </p:cNvSpPr>
          <p:nvPr/>
        </p:nvSpPr>
        <p:spPr bwMode="auto">
          <a:xfrm>
            <a:off x="5542080" y="7660"/>
            <a:ext cx="6649920" cy="6858000"/>
          </a:xfrm>
          <a:prstGeom prst="foldedCorner">
            <a:avLst>
              <a:gd name="adj" fmla="val 0"/>
            </a:avLst>
          </a:prstGeom>
          <a:gradFill>
            <a:gsLst>
              <a:gs pos="0">
                <a:schemeClr val="tx1">
                  <a:alpha val="0"/>
                </a:schemeClr>
              </a:gs>
              <a:gs pos="25000">
                <a:schemeClr val="tx1"/>
              </a:gs>
              <a:gs pos="100000">
                <a:schemeClr val="tx1"/>
              </a:gs>
            </a:gsLst>
            <a:lin ang="0" scaled="1"/>
          </a:gradFill>
          <a:ln w="50800">
            <a:noFill/>
            <a:prstDash val="sysDot"/>
            <a:round/>
            <a:headEnd/>
            <a:tailEnd type="none" w="lg" len="med"/>
          </a:ln>
          <a:effectLst/>
        </p:spPr>
        <p:txBody>
          <a:bodyPr vert="eaVert" lIns="360000" tIns="540000" rIns="360000" bIns="360000" anchor="ctr" anchorCtr="0"/>
          <a:lstStyle/>
          <a:p>
            <a:pPr lvl="0">
              <a:spcAft>
                <a:spcPts val="1200"/>
              </a:spcAft>
              <a:buClr>
                <a:srgbClr val="808080"/>
              </a:buClr>
            </a:pPr>
            <a:r>
              <a:rPr lang="ja-JP" altLang="en-US" sz="3200" dirty="0">
                <a:solidFill>
                  <a:srgbClr val="FFD297"/>
                </a:solidFill>
                <a:latin typeface="HG正楷書体-PRO" pitchFamily="66" charset="-128"/>
                <a:ea typeface="HG正楷書体-PRO" pitchFamily="66" charset="-128"/>
              </a:rPr>
              <a:t>演劇の誕生と負心文学</a:t>
            </a:r>
          </a:p>
          <a:p>
            <a:pPr>
              <a:spcAft>
                <a:spcPts val="1200"/>
              </a:spcAft>
            </a:pPr>
            <a:r>
              <a:rPr lang="ja-JP" altLang="en-US" sz="2800" dirty="0">
                <a:solidFill>
                  <a:schemeClr val="bg1"/>
                </a:solidFill>
                <a:latin typeface="HG正楷書体-PRO" pitchFamily="66" charset="-128"/>
                <a:ea typeface="HG正楷書体-PRO" pitchFamily="66" charset="-128"/>
              </a:rPr>
              <a:t>　</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趙貞女蔡二郎</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は、蔡伯</a:t>
            </a:r>
            <a:r>
              <a:rPr lang="ja-JP" altLang="en-US" sz="2800" dirty="0">
                <a:solidFill>
                  <a:schemeClr val="bg1"/>
                </a:solidFill>
                <a:latin typeface="KaiTi" pitchFamily="49" charset="-122"/>
                <a:ea typeface="KaiTi" pitchFamily="49" charset="-122"/>
              </a:rPr>
              <a:t>喈</a:t>
            </a:r>
            <a:r>
              <a:rPr lang="ja-JP" altLang="en-US" sz="2800" dirty="0">
                <a:solidFill>
                  <a:schemeClr val="bg1"/>
                </a:solidFill>
                <a:latin typeface="HG正楷書体-PRO" pitchFamily="66" charset="-128"/>
                <a:ea typeface="HG正楷書体-PRO" pitchFamily="66" charset="-128"/>
              </a:rPr>
              <a:t>が親を捨て、妻を裏切り、雷に打たれて死んだという旧作である。民間の虚妄の作だが、戯文の最初の作品である。</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負桂英</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は、王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、名は俊民、</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科挙に</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状元で合格した</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実在の</a:t>
            </a:r>
            <a:r>
              <a:rPr lang="en-US" altLang="ja-JP" sz="2800" dirty="0">
                <a:solidFill>
                  <a:schemeClr val="bg1"/>
                </a:solidFill>
                <a:latin typeface="HG正楷書体-PRO" pitchFamily="66" charset="-128"/>
                <a:ea typeface="HG正楷書体-PRO" pitchFamily="66" charset="-128"/>
              </a:rPr>
              <a:t>)</a:t>
            </a:r>
            <a:r>
              <a:rPr lang="ja-JP" altLang="en-US" sz="2800" dirty="0">
                <a:solidFill>
                  <a:schemeClr val="bg1"/>
                </a:solidFill>
                <a:latin typeface="HG正楷書体-PRO" pitchFamily="66" charset="-128"/>
                <a:ea typeface="HG正楷書体-PRO" pitchFamily="66" charset="-128"/>
              </a:rPr>
              <a:t>人物だが、これも民間の虚妄の作である。</a:t>
            </a:r>
          </a:p>
          <a:p>
            <a:pPr algn="r">
              <a:spcAft>
                <a:spcPts val="1200"/>
              </a:spcAft>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明</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徐渭</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南詞叙録</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宋元旧篇</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5571"/>
                                        </p:tgtEl>
                                      </p:cBhvr>
                                    </p:animEffect>
                                    <p:set>
                                      <p:cBhvr>
                                        <p:cTn id="7" dur="1" fill="hold">
                                          <p:stCondLst>
                                            <p:cond delay="499"/>
                                          </p:stCondLst>
                                        </p:cTn>
                                        <p:tgtEl>
                                          <p:spTgt spid="365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img.ptfish.com/attachment/forum/201905/18/020934c0q0rm0dqozzazbr.jpg">
            <a:extLst>
              <a:ext uri="{FF2B5EF4-FFF2-40B4-BE49-F238E27FC236}">
                <a16:creationId xmlns:a16="http://schemas.microsoft.com/office/drawing/2014/main" id="{103BC1EF-1695-4376-BEC3-DBCED6754E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a:extLst>
              <a:ext uri="{FF2B5EF4-FFF2-40B4-BE49-F238E27FC236}">
                <a16:creationId xmlns:a16="http://schemas.microsoft.com/office/drawing/2014/main" id="{0F83B9C6-19B7-40D7-B5B5-060419FDAAD9}"/>
              </a:ext>
            </a:extLst>
          </p:cNvPr>
          <p:cNvPicPr>
            <a:picLocks noChangeAspect="1"/>
          </p:cNvPicPr>
          <p:nvPr/>
        </p:nvPicPr>
        <p:blipFill rotWithShape="1">
          <a:blip r:embed="rId3"/>
          <a:srcRect l="20278" t="-525" r="343" b="525"/>
          <a:stretch/>
        </p:blipFill>
        <p:spPr>
          <a:xfrm>
            <a:off x="-1" y="3324"/>
            <a:ext cx="8172000" cy="6857999"/>
          </a:xfrm>
          <a:prstGeom prst="rect">
            <a:avLst/>
          </a:prstGeom>
        </p:spPr>
      </p:pic>
      <p:sp>
        <p:nvSpPr>
          <p:cNvPr id="7" name="AutoShape 3"/>
          <p:cNvSpPr>
            <a:spLocks noChangeArrowheads="1"/>
          </p:cNvSpPr>
          <p:nvPr/>
        </p:nvSpPr>
        <p:spPr bwMode="auto">
          <a:xfrm>
            <a:off x="6096000" y="-3325"/>
            <a:ext cx="6095999" cy="6858000"/>
          </a:xfrm>
          <a:prstGeom prst="foldedCorner">
            <a:avLst>
              <a:gd name="adj" fmla="val 0"/>
            </a:avLst>
          </a:prstGeom>
          <a:gradFill flip="none" rotWithShape="1">
            <a:gsLst>
              <a:gs pos="0">
                <a:schemeClr val="tx1">
                  <a:alpha val="0"/>
                </a:schemeClr>
              </a:gs>
              <a:gs pos="25000">
                <a:srgbClr val="000000"/>
              </a:gs>
              <a:gs pos="100000">
                <a:schemeClr val="tx1"/>
              </a:gs>
            </a:gsLst>
            <a:lin ang="0" scaled="1"/>
            <a:tileRect/>
          </a:gradFill>
          <a:ln w="50800">
            <a:noFill/>
            <a:prstDash val="sysDot"/>
            <a:round/>
            <a:headEnd/>
            <a:tailEnd type="none" w="lg" len="med"/>
          </a:ln>
          <a:effectLst/>
        </p:spPr>
        <p:txBody>
          <a:bodyPr vert="eaVert" lIns="360000" tIns="540000" rIns="720000" bIns="360000" anchor="t" anchorCtr="0"/>
          <a:lstStyle/>
          <a:p>
            <a:pPr>
              <a:spcAft>
                <a:spcPts val="1200"/>
              </a:spcAft>
            </a:pPr>
            <a:r>
              <a:rPr lang="ja-JP" altLang="en-US" sz="3200" dirty="0">
                <a:solidFill>
                  <a:srgbClr val="FFD297"/>
                </a:solidFill>
                <a:latin typeface="HG正楷書体-PRO" pitchFamily="66" charset="-128"/>
                <a:ea typeface="HG正楷書体-PRO" pitchFamily="66" charset="-128"/>
              </a:rPr>
              <a:t>王魁負桂英</a:t>
            </a:r>
            <a:r>
              <a:rPr lang="en-US" altLang="ja-JP" sz="3200" dirty="0">
                <a:solidFill>
                  <a:srgbClr val="FFD297"/>
                </a:solidFill>
                <a:latin typeface="HG正楷書体-PRO" pitchFamily="66" charset="-128"/>
                <a:ea typeface="HG正楷書体-PRO" pitchFamily="66" charset="-128"/>
              </a:rPr>
              <a:t>(</a:t>
            </a:r>
            <a:r>
              <a:rPr lang="ja-JP" altLang="en-US" sz="3200" dirty="0">
                <a:solidFill>
                  <a:srgbClr val="FFD297"/>
                </a:solidFill>
                <a:latin typeface="HG正楷書体-PRO" pitchFamily="66" charset="-128"/>
                <a:ea typeface="HG正楷書体-PRO" pitchFamily="66" charset="-128"/>
              </a:rPr>
              <a:t>王魁、桂英を裏切る</a:t>
            </a:r>
            <a:r>
              <a:rPr lang="en-US" altLang="ja-JP" sz="3200" dirty="0">
                <a:solidFill>
                  <a:srgbClr val="FFD297"/>
                </a:solidFill>
                <a:latin typeface="HG正楷書体-PRO" pitchFamily="66" charset="-128"/>
                <a:ea typeface="HG正楷書体-PRO" pitchFamily="66" charset="-128"/>
              </a:rPr>
              <a:t>)</a:t>
            </a:r>
          </a:p>
          <a:p>
            <a:pPr>
              <a:spcAft>
                <a:spcPts val="1200"/>
              </a:spcAft>
            </a:pPr>
            <a:r>
              <a:rPr lang="ja-JP" altLang="en-US" sz="2800" dirty="0">
                <a:solidFill>
                  <a:schemeClr val="bg1"/>
                </a:solidFill>
                <a:latin typeface="HG正楷書体-PRO" pitchFamily="66" charset="-128"/>
                <a:ea typeface="HG正楷書体-PRO" pitchFamily="66" charset="-128"/>
              </a:rPr>
              <a:t>　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は、莱州北市の廓町で（妓女の桂英と）出会った。王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は当時、科挙の試験に失敗したばかりだった。</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桂英は「あなたは受験勉強に励んで。暮らしに必要なものは私が用意するから」と励まし、王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は毎晩、彼女のもとに通い続けた。</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宋</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張邦基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侍児小名録拾遺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所引</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KaiTi" panose="02010609060101010101" pitchFamily="49" charset="-122"/>
                <a:ea typeface="KaiTi" panose="02010609060101010101" pitchFamily="49" charset="-122"/>
              </a:rPr>
              <a:t>摭</a:t>
            </a:r>
            <a:r>
              <a:rPr lang="ja-JP" altLang="en-US" sz="2000" dirty="0">
                <a:solidFill>
                  <a:schemeClr val="bg1"/>
                </a:solidFill>
                <a:latin typeface="HG正楷書体-PRO" pitchFamily="66" charset="-128"/>
                <a:ea typeface="HG正楷書体-PRO" pitchFamily="66" charset="-128"/>
              </a:rPr>
              <a:t>遺</a:t>
            </a:r>
            <a:r>
              <a:rPr lang="en-US" altLang="ja-JP" sz="2000" dirty="0">
                <a:solidFill>
                  <a:schemeClr val="bg1"/>
                </a:solidFill>
                <a:latin typeface="HG正楷書体-PRO" pitchFamily="66" charset="-128"/>
                <a:ea typeface="HG正楷書体-PRO" pitchFamily="66" charset="-128"/>
              </a:rPr>
              <a:t>』</a:t>
            </a:r>
            <a:endParaRPr lang="ja-JP" altLang="en-US" sz="2000" dirty="0">
              <a:solidFill>
                <a:schemeClr val="bg1"/>
              </a:solidFill>
              <a:latin typeface="HG正楷書体-PRO" pitchFamily="66" charset="-128"/>
              <a:ea typeface="HG正楷書体-PRO" pitchFamily="66" charset="-128"/>
            </a:endParaRPr>
          </a:p>
        </p:txBody>
      </p:sp>
      <p:sp>
        <p:nvSpPr>
          <p:cNvPr id="5" name="正方形/長方形 4">
            <a:extLst>
              <a:ext uri="{FF2B5EF4-FFF2-40B4-BE49-F238E27FC236}">
                <a16:creationId xmlns:a16="http://schemas.microsoft.com/office/drawing/2014/main" id="{250B681D-7137-44F0-AE3F-C94270F1982A}"/>
              </a:ext>
            </a:extLst>
          </p:cNvPr>
          <p:cNvSpPr/>
          <p:nvPr/>
        </p:nvSpPr>
        <p:spPr>
          <a:xfrm>
            <a:off x="-1" y="6453336"/>
            <a:ext cx="6384034" cy="389530"/>
          </a:xfrm>
          <a:prstGeom prst="rect">
            <a:avLst/>
          </a:prstGeom>
        </p:spPr>
        <p:txBody>
          <a:bodyPr wrap="square">
            <a:spAutoFit/>
          </a:bodyPr>
          <a:lstStyle/>
          <a:p>
            <a:pPr algn="ctr"/>
            <a:r>
              <a:rPr lang="zh-CN" altLang="en-US" sz="20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莆</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仙</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戯「</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王魁与桂英</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img.ptfish.com/attachment/forum/201905/18/020934c0q0rm0dqozzazbr.jpg">
            <a:extLst>
              <a:ext uri="{FF2B5EF4-FFF2-40B4-BE49-F238E27FC236}">
                <a16:creationId xmlns:a16="http://schemas.microsoft.com/office/drawing/2014/main" id="{103BC1EF-1695-4376-BEC3-DBCED6754E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 name="図 2">
            <a:extLst>
              <a:ext uri="{FF2B5EF4-FFF2-40B4-BE49-F238E27FC236}">
                <a16:creationId xmlns:a16="http://schemas.microsoft.com/office/drawing/2014/main" id="{5086982E-0174-4E00-B2A0-0B20A6E158F5}"/>
              </a:ext>
            </a:extLst>
          </p:cNvPr>
          <p:cNvPicPr>
            <a:picLocks noChangeAspect="1"/>
          </p:cNvPicPr>
          <p:nvPr/>
        </p:nvPicPr>
        <p:blipFill rotWithShape="1">
          <a:blip r:embed="rId3"/>
          <a:srcRect l="12234" t="41011" r="2146" b="443"/>
          <a:stretch/>
        </p:blipFill>
        <p:spPr>
          <a:xfrm>
            <a:off x="0" y="3325"/>
            <a:ext cx="6672064" cy="6858000"/>
          </a:xfrm>
          <a:prstGeom prst="rect">
            <a:avLst/>
          </a:prstGeom>
        </p:spPr>
      </p:pic>
      <p:sp>
        <p:nvSpPr>
          <p:cNvPr id="7" name="AutoShape 3"/>
          <p:cNvSpPr>
            <a:spLocks noChangeArrowheads="1"/>
          </p:cNvSpPr>
          <p:nvPr/>
        </p:nvSpPr>
        <p:spPr bwMode="auto">
          <a:xfrm>
            <a:off x="6096000" y="-3325"/>
            <a:ext cx="6095999" cy="6858000"/>
          </a:xfrm>
          <a:prstGeom prst="foldedCorner">
            <a:avLst>
              <a:gd name="adj" fmla="val 0"/>
            </a:avLst>
          </a:prstGeom>
          <a:gradFill flip="none" rotWithShape="1">
            <a:gsLst>
              <a:gs pos="0">
                <a:schemeClr val="tx1">
                  <a:alpha val="0"/>
                </a:schemeClr>
              </a:gs>
              <a:gs pos="9000">
                <a:srgbClr val="000000"/>
              </a:gs>
              <a:gs pos="100000">
                <a:schemeClr val="tx1"/>
              </a:gs>
            </a:gsLst>
            <a:lin ang="0" scaled="1"/>
            <a:tileRect/>
          </a:gradFill>
          <a:ln w="50800">
            <a:noFill/>
            <a:prstDash val="sysDot"/>
            <a:round/>
            <a:headEnd/>
            <a:tailEnd type="none" w="lg" len="med"/>
          </a:ln>
          <a:effectLst/>
        </p:spPr>
        <p:txBody>
          <a:bodyPr vert="eaVert" lIns="360000" tIns="540000" rIns="720000" bIns="360000" anchor="t" anchorCtr="0"/>
          <a:lstStyle/>
          <a:p>
            <a:pPr>
              <a:spcAft>
                <a:spcPts val="1200"/>
              </a:spcAft>
            </a:pPr>
            <a:r>
              <a:rPr lang="ja-JP" altLang="en-US" sz="3200" dirty="0">
                <a:solidFill>
                  <a:srgbClr val="FFD297"/>
                </a:solidFill>
                <a:latin typeface="HG正楷書体-PRO" pitchFamily="66" charset="-128"/>
                <a:ea typeface="HG正楷書体-PRO" pitchFamily="66" charset="-128"/>
              </a:rPr>
              <a:t>王魁負桂英</a:t>
            </a:r>
            <a:r>
              <a:rPr lang="en-US" altLang="ja-JP" sz="3200" dirty="0">
                <a:solidFill>
                  <a:srgbClr val="FFD297"/>
                </a:solidFill>
                <a:latin typeface="HG正楷書体-PRO" pitchFamily="66" charset="-128"/>
                <a:ea typeface="HG正楷書体-PRO" pitchFamily="66" charset="-128"/>
              </a:rPr>
              <a:t>(</a:t>
            </a:r>
            <a:r>
              <a:rPr lang="ja-JP" altLang="en-US" sz="3200" dirty="0">
                <a:solidFill>
                  <a:srgbClr val="FFD297"/>
                </a:solidFill>
                <a:latin typeface="HG正楷書体-PRO" pitchFamily="66" charset="-128"/>
                <a:ea typeface="HG正楷書体-PRO" pitchFamily="66" charset="-128"/>
              </a:rPr>
              <a:t>王魁、桂英を裏切る</a:t>
            </a:r>
            <a:r>
              <a:rPr lang="en-US" altLang="ja-JP" sz="3200" dirty="0">
                <a:solidFill>
                  <a:srgbClr val="FFD297"/>
                </a:solidFill>
                <a:latin typeface="HG正楷書体-PRO" pitchFamily="66" charset="-128"/>
                <a:ea typeface="HG正楷書体-PRO" pitchFamily="66" charset="-128"/>
              </a:rPr>
              <a:t>)</a:t>
            </a:r>
          </a:p>
          <a:p>
            <a:pPr>
              <a:spcAft>
                <a:spcPts val="1200"/>
              </a:spcAft>
            </a:pPr>
            <a:r>
              <a:rPr lang="ja-JP" altLang="en-US" sz="2800" dirty="0">
                <a:solidFill>
                  <a:schemeClr val="bg1"/>
                </a:solidFill>
                <a:latin typeface="HG正楷書体-PRO" pitchFamily="66" charset="-128"/>
                <a:ea typeface="HG正楷書体-PRO" pitchFamily="66" charset="-128"/>
              </a:rPr>
              <a:t>　翌年、再び科挙の詔があり、桂英は王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のために旅の支度をした。出発の時、州の北にある望海神廟へ行き、こう誓いを立てた。</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「私と桂英は決して互いを裏切るようなことはいたしません。もし生前に相手を捨てるようなことがあれば、神よ、天罰を与えたまえ！」</a:t>
            </a:r>
          </a:p>
          <a:p>
            <a:pPr algn="r">
              <a:spcAft>
                <a:spcPts val="1200"/>
              </a:spcAft>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宋</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張邦基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侍児小名録拾遺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所引</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KaiTi" panose="02010609060101010101" pitchFamily="49" charset="-122"/>
                <a:ea typeface="KaiTi" panose="02010609060101010101" pitchFamily="49" charset="-122"/>
              </a:rPr>
              <a:t>摭</a:t>
            </a:r>
            <a:r>
              <a:rPr lang="ja-JP" altLang="en-US" sz="2000" dirty="0">
                <a:solidFill>
                  <a:schemeClr val="bg1"/>
                </a:solidFill>
                <a:latin typeface="HG正楷書体-PRO" pitchFamily="66" charset="-128"/>
                <a:ea typeface="HG正楷書体-PRO" pitchFamily="66" charset="-128"/>
              </a:rPr>
              <a:t>遺</a:t>
            </a:r>
            <a:r>
              <a:rPr lang="en-US" altLang="ja-JP" sz="2000" dirty="0">
                <a:solidFill>
                  <a:schemeClr val="bg1"/>
                </a:solidFill>
                <a:latin typeface="HG正楷書体-PRO" pitchFamily="66" charset="-128"/>
                <a:ea typeface="HG正楷書体-PRO" pitchFamily="66" charset="-128"/>
              </a:rPr>
              <a:t>』</a:t>
            </a:r>
            <a:endParaRPr lang="ja-JP" altLang="en-US" sz="2000" dirty="0">
              <a:solidFill>
                <a:schemeClr val="bg1"/>
              </a:solidFill>
              <a:latin typeface="HG正楷書体-PRO" pitchFamily="66" charset="-128"/>
              <a:ea typeface="HG正楷書体-PRO" pitchFamily="66" charset="-128"/>
            </a:endParaRPr>
          </a:p>
        </p:txBody>
      </p:sp>
      <p:sp>
        <p:nvSpPr>
          <p:cNvPr id="5" name="正方形/長方形 4">
            <a:extLst>
              <a:ext uri="{FF2B5EF4-FFF2-40B4-BE49-F238E27FC236}">
                <a16:creationId xmlns:a16="http://schemas.microsoft.com/office/drawing/2014/main" id="{2AC5B1EA-CC7B-4950-8E4F-8A97F5FC688D}"/>
              </a:ext>
            </a:extLst>
          </p:cNvPr>
          <p:cNvSpPr/>
          <p:nvPr/>
        </p:nvSpPr>
        <p:spPr>
          <a:xfrm>
            <a:off x="-1" y="6453336"/>
            <a:ext cx="6384034" cy="389530"/>
          </a:xfrm>
          <a:prstGeom prst="rect">
            <a:avLst/>
          </a:prstGeom>
        </p:spPr>
        <p:txBody>
          <a:bodyPr wrap="square">
            <a:spAutoFit/>
          </a:bodyPr>
          <a:lstStyle/>
          <a:p>
            <a:pPr algn="ctr"/>
            <a:r>
              <a:rPr lang="zh-CN" altLang="en-US" sz="20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莆</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仙</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戯「</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王魁与桂英</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Tree>
    <p:extLst>
      <p:ext uri="{BB962C8B-B14F-4D97-AF65-F5344CB8AC3E}">
        <p14:creationId xmlns:p14="http://schemas.microsoft.com/office/powerpoint/2010/main" val="99280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ptfish.com/attachment/forum/201905/18/021903c0z423ghhhsp3hfq.jpg">
            <a:extLst>
              <a:ext uri="{FF2B5EF4-FFF2-40B4-BE49-F238E27FC236}">
                <a16:creationId xmlns:a16="http://schemas.microsoft.com/office/drawing/2014/main" id="{DEA873D1-2AF3-4140-8843-284A6306AB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63" r="70"/>
          <a:stretch/>
        </p:blipFill>
        <p:spPr bwMode="auto">
          <a:xfrm>
            <a:off x="0" y="0"/>
            <a:ext cx="792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48" name="Text Box 14"/>
          <p:cNvSpPr txBox="1">
            <a:spLocks noChangeArrowheads="1"/>
          </p:cNvSpPr>
          <p:nvPr/>
        </p:nvSpPr>
        <p:spPr bwMode="auto">
          <a:xfrm>
            <a:off x="1754557" y="0"/>
            <a:ext cx="237757" cy="6858000"/>
          </a:xfrm>
          <a:prstGeom prst="rect">
            <a:avLst/>
          </a:prstGeom>
          <a:noFill/>
          <a:ln w="6350">
            <a:noFill/>
            <a:miter lim="800000"/>
            <a:headEnd/>
            <a:tailEnd type="none" w="lg" len="med"/>
          </a:ln>
        </p:spPr>
        <p:txBody>
          <a:bodyPr vert="eaVert" lIns="0" tIns="0" rIns="0" bIns="46800">
            <a:spAutoFit/>
          </a:bodyPr>
          <a:lstStyle/>
          <a:p>
            <a:pPr marL="4763" algn="r">
              <a:spcBef>
                <a:spcPct val="50000"/>
              </a:spcBef>
            </a:pPr>
            <a:r>
              <a:rPr lang="ja-JP" altLang="en-US" sz="1600">
                <a:ea typeface="HG正楷書体-PRO" pitchFamily="66" charset="-128"/>
              </a:rPr>
              <a:t>孔乙己鏡心（</a:t>
            </a:r>
            <a:r>
              <a:rPr lang="ja-JP" altLang="en-US" sz="1600">
                <a:latin typeface="HG正楷書体-PRO" pitchFamily="66" charset="-128"/>
                <a:ea typeface="HG正楷書体-PRO" pitchFamily="66" charset="-128"/>
              </a:rPr>
              <a:t>程十発（一九二一～二〇〇七）一九五六年画）</a:t>
            </a:r>
          </a:p>
        </p:txBody>
      </p:sp>
      <p:sp>
        <p:nvSpPr>
          <p:cNvPr id="7" name="AutoShape 3"/>
          <p:cNvSpPr>
            <a:spLocks noChangeArrowheads="1"/>
          </p:cNvSpPr>
          <p:nvPr/>
        </p:nvSpPr>
        <p:spPr bwMode="auto">
          <a:xfrm>
            <a:off x="5375920" y="0"/>
            <a:ext cx="6816080" cy="6858000"/>
          </a:xfrm>
          <a:prstGeom prst="foldedCorner">
            <a:avLst>
              <a:gd name="adj" fmla="val 0"/>
            </a:avLst>
          </a:prstGeom>
          <a:gradFill>
            <a:gsLst>
              <a:gs pos="0">
                <a:schemeClr val="tx1">
                  <a:alpha val="0"/>
                </a:schemeClr>
              </a:gs>
              <a:gs pos="20000">
                <a:srgbClr val="000000"/>
              </a:gs>
              <a:gs pos="100000">
                <a:schemeClr val="tx1"/>
              </a:gs>
            </a:gsLst>
            <a:lin ang="0" scaled="1"/>
          </a:gradFill>
          <a:ln w="50800">
            <a:noFill/>
            <a:prstDash val="sysDot"/>
            <a:round/>
            <a:headEnd/>
            <a:tailEnd type="none" w="lg" len="med"/>
          </a:ln>
          <a:effectLst/>
        </p:spPr>
        <p:txBody>
          <a:bodyPr vert="eaVert" lIns="360000" tIns="540000" rIns="720000" bIns="360000" anchor="t" anchorCtr="0"/>
          <a:lstStyle/>
          <a:p>
            <a:pPr>
              <a:spcAft>
                <a:spcPts val="1200"/>
              </a:spcAft>
            </a:pPr>
            <a:r>
              <a:rPr lang="ja-JP" altLang="en-US" sz="3200" dirty="0">
                <a:solidFill>
                  <a:srgbClr val="FFD297"/>
                </a:solidFill>
                <a:latin typeface="HG正楷書体-PRO" pitchFamily="66" charset="-128"/>
                <a:ea typeface="HG正楷書体-PRO" pitchFamily="66" charset="-128"/>
              </a:rPr>
              <a:t>王魁負桂英</a:t>
            </a:r>
            <a:r>
              <a:rPr lang="en-US" altLang="ja-JP" sz="3200" dirty="0">
                <a:solidFill>
                  <a:srgbClr val="FFD297"/>
                </a:solidFill>
                <a:latin typeface="HG正楷書体-PRO" pitchFamily="66" charset="-128"/>
                <a:ea typeface="HG正楷書体-PRO" pitchFamily="66" charset="-128"/>
              </a:rPr>
              <a:t>(</a:t>
            </a:r>
            <a:r>
              <a:rPr lang="ja-JP" altLang="en-US" sz="3200" dirty="0">
                <a:solidFill>
                  <a:srgbClr val="FFD297"/>
                </a:solidFill>
                <a:latin typeface="HG正楷書体-PRO" pitchFamily="66" charset="-128"/>
                <a:ea typeface="HG正楷書体-PRO" pitchFamily="66" charset="-128"/>
              </a:rPr>
              <a:t>王魁、桂英を裏切る</a:t>
            </a:r>
            <a:r>
              <a:rPr lang="en-US" altLang="ja-JP" sz="3200" dirty="0">
                <a:solidFill>
                  <a:srgbClr val="FFD297"/>
                </a:solidFill>
                <a:latin typeface="HG正楷書体-PRO" pitchFamily="66" charset="-128"/>
                <a:ea typeface="HG正楷書体-PRO" pitchFamily="66" charset="-128"/>
              </a:rPr>
              <a:t>)</a:t>
            </a:r>
          </a:p>
          <a:p>
            <a:pPr>
              <a:spcAft>
                <a:spcPts val="1200"/>
              </a:spcAft>
            </a:pPr>
            <a:r>
              <a:rPr lang="ja-JP" altLang="en-US" sz="2800" dirty="0">
                <a:solidFill>
                  <a:schemeClr val="bg1"/>
                </a:solidFill>
                <a:latin typeface="HG正楷書体-PRO" pitchFamily="66" charset="-128"/>
                <a:ea typeface="HG正楷書体-PRO" pitchFamily="66" charset="-128"/>
              </a:rPr>
              <a:t>　ところが、科挙に首席で合格した王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は、父親が取り決めた崔氏と結婚してしまう。</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が徐州</a:t>
            </a:r>
            <a:r>
              <a:rPr lang="zh-CN" altLang="en-US" sz="2800" dirty="0">
                <a:solidFill>
                  <a:schemeClr val="bg1"/>
                </a:solidFill>
                <a:latin typeface="HG正楷書体-PRO" pitchFamily="66" charset="-128"/>
                <a:ea typeface="HG正楷書体-PRO" pitchFamily="66" charset="-128"/>
              </a:rPr>
              <a:t>僉判</a:t>
            </a:r>
            <a:r>
              <a:rPr lang="ja-JP" altLang="en-US" sz="2800" dirty="0">
                <a:solidFill>
                  <a:schemeClr val="bg1"/>
                </a:solidFill>
                <a:latin typeface="HG正楷書体-PRO" pitchFamily="66" charset="-128"/>
                <a:ea typeface="HG正楷書体-PRO" pitchFamily="66" charset="-128"/>
              </a:rPr>
              <a:t>の役職を与えられると、何も知らぬ桂英は「徐州はここから遠くない。きっと迎えの人をよこしてくれるはず」と、使いの者に手紙を届けさせる。しかし役所で裁判を行っていた王魁は、怒って手紙を受け取らなかった。</a:t>
            </a:r>
          </a:p>
          <a:p>
            <a:pPr algn="r">
              <a:spcAft>
                <a:spcPts val="1200"/>
              </a:spcAft>
            </a:pPr>
            <a:r>
              <a:rPr lang="en-US" altLang="ja-JP" sz="2800" dirty="0">
                <a:solidFill>
                  <a:schemeClr val="bg1"/>
                </a:solidFill>
                <a:latin typeface="HG正楷書体-PRO" pitchFamily="66" charset="-128"/>
                <a:ea typeface="HG正楷書体-PRO" pitchFamily="66" charset="-128"/>
              </a:rPr>
              <a:t> </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宋</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張邦基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侍児小名録拾遺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所引</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KaiTi" panose="02010609060101010101" pitchFamily="49" charset="-122"/>
                <a:ea typeface="KaiTi" panose="02010609060101010101" pitchFamily="49" charset="-122"/>
              </a:rPr>
              <a:t>摭</a:t>
            </a:r>
            <a:r>
              <a:rPr lang="ja-JP" altLang="en-US" sz="2000" dirty="0">
                <a:solidFill>
                  <a:schemeClr val="bg1"/>
                </a:solidFill>
                <a:latin typeface="HG正楷書体-PRO" pitchFamily="66" charset="-128"/>
                <a:ea typeface="HG正楷書体-PRO" pitchFamily="66" charset="-128"/>
              </a:rPr>
              <a:t>遺</a:t>
            </a:r>
            <a:r>
              <a:rPr lang="en-US" altLang="ja-JP" sz="2000" dirty="0">
                <a:solidFill>
                  <a:schemeClr val="bg1"/>
                </a:solidFill>
                <a:latin typeface="HG正楷書体-PRO" pitchFamily="66" charset="-128"/>
                <a:ea typeface="HG正楷書体-PRO" pitchFamily="66" charset="-128"/>
              </a:rPr>
              <a:t>』</a:t>
            </a:r>
            <a:endParaRPr lang="ja-JP" altLang="en-US" sz="2000" dirty="0">
              <a:solidFill>
                <a:schemeClr val="bg1"/>
              </a:solidFill>
              <a:latin typeface="HG正楷書体-PRO" pitchFamily="66" charset="-128"/>
              <a:ea typeface="HG正楷書体-PRO" pitchFamily="66" charset="-128"/>
            </a:endParaRPr>
          </a:p>
        </p:txBody>
      </p:sp>
      <p:sp>
        <p:nvSpPr>
          <p:cNvPr id="6" name="正方形/長方形 5">
            <a:extLst>
              <a:ext uri="{FF2B5EF4-FFF2-40B4-BE49-F238E27FC236}">
                <a16:creationId xmlns:a16="http://schemas.microsoft.com/office/drawing/2014/main" id="{21D4B603-CEFF-429F-AC27-1493043E6740}"/>
              </a:ext>
            </a:extLst>
          </p:cNvPr>
          <p:cNvSpPr/>
          <p:nvPr/>
        </p:nvSpPr>
        <p:spPr>
          <a:xfrm>
            <a:off x="-1" y="6453336"/>
            <a:ext cx="6384034" cy="389530"/>
          </a:xfrm>
          <a:prstGeom prst="rect">
            <a:avLst/>
          </a:prstGeom>
        </p:spPr>
        <p:txBody>
          <a:bodyPr wrap="square">
            <a:spAutoFit/>
          </a:bodyPr>
          <a:lstStyle/>
          <a:p>
            <a:pPr algn="ctr"/>
            <a:r>
              <a:rPr lang="zh-CN" altLang="en-US" sz="20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莆</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仙</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戯「</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王魁与桂英</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ic.app.ptfish.com/20190518176601558117118318105.jpg">
            <a:extLst>
              <a:ext uri="{FF2B5EF4-FFF2-40B4-BE49-F238E27FC236}">
                <a16:creationId xmlns:a16="http://schemas.microsoft.com/office/drawing/2014/main" id="{9DCFDE08-1D21-4E5B-A3AA-1FDAAFE17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80" b="2723"/>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3"/>
          <p:cNvSpPr>
            <a:spLocks noChangeArrowheads="1"/>
          </p:cNvSpPr>
          <p:nvPr/>
        </p:nvSpPr>
        <p:spPr bwMode="auto">
          <a:xfrm>
            <a:off x="4295800" y="0"/>
            <a:ext cx="7896200" cy="6858000"/>
          </a:xfrm>
          <a:prstGeom prst="foldedCorner">
            <a:avLst>
              <a:gd name="adj" fmla="val 0"/>
            </a:avLst>
          </a:prstGeom>
          <a:gradFill>
            <a:gsLst>
              <a:gs pos="0">
                <a:schemeClr val="tx1">
                  <a:alpha val="0"/>
                </a:schemeClr>
              </a:gs>
              <a:gs pos="20000">
                <a:srgbClr val="000000"/>
              </a:gs>
              <a:gs pos="100000">
                <a:schemeClr val="tx1"/>
              </a:gs>
            </a:gsLst>
            <a:lin ang="0" scaled="1"/>
          </a:gradFill>
          <a:ln w="50800">
            <a:noFill/>
            <a:prstDash val="sysDot"/>
            <a:round/>
            <a:headEnd/>
            <a:tailEnd type="none" w="lg" len="med"/>
          </a:ln>
          <a:effectLst/>
        </p:spPr>
        <p:txBody>
          <a:bodyPr vert="eaVert" lIns="360000" tIns="540000" rIns="720000" bIns="360000" anchor="t" anchorCtr="0"/>
          <a:lstStyle/>
          <a:p>
            <a:pPr>
              <a:spcAft>
                <a:spcPts val="1200"/>
              </a:spcAft>
            </a:pPr>
            <a:r>
              <a:rPr lang="ja-JP" altLang="en-US" sz="3200" dirty="0">
                <a:solidFill>
                  <a:srgbClr val="FFD297"/>
                </a:solidFill>
                <a:latin typeface="HG正楷書体-PRO" pitchFamily="66" charset="-128"/>
                <a:ea typeface="HG正楷書体-PRO" pitchFamily="66" charset="-128"/>
              </a:rPr>
              <a:t>王魁負桂英</a:t>
            </a:r>
            <a:r>
              <a:rPr lang="en-US" altLang="ja-JP" sz="3200" dirty="0">
                <a:solidFill>
                  <a:srgbClr val="FFD297"/>
                </a:solidFill>
                <a:latin typeface="HG正楷書体-PRO" pitchFamily="66" charset="-128"/>
                <a:ea typeface="HG正楷書体-PRO" pitchFamily="66" charset="-128"/>
              </a:rPr>
              <a:t>(</a:t>
            </a:r>
            <a:r>
              <a:rPr lang="ja-JP" altLang="en-US" sz="3200" dirty="0">
                <a:solidFill>
                  <a:srgbClr val="FFD297"/>
                </a:solidFill>
                <a:latin typeface="HG正楷書体-PRO" pitchFamily="66" charset="-128"/>
                <a:ea typeface="HG正楷書体-PRO" pitchFamily="66" charset="-128"/>
              </a:rPr>
              <a:t>王魁、桂英を裏切る</a:t>
            </a:r>
            <a:r>
              <a:rPr lang="en-US" altLang="ja-JP" sz="3200" dirty="0">
                <a:solidFill>
                  <a:srgbClr val="FFD297"/>
                </a:solidFill>
                <a:latin typeface="HG正楷書体-PRO" pitchFamily="66" charset="-128"/>
                <a:ea typeface="HG正楷書体-PRO" pitchFamily="66" charset="-128"/>
              </a:rPr>
              <a:t>)</a:t>
            </a:r>
          </a:p>
          <a:p>
            <a:pPr>
              <a:spcAft>
                <a:spcPts val="1200"/>
              </a:spcAft>
            </a:pPr>
            <a:r>
              <a:rPr lang="ja-JP" altLang="en-US" sz="2800" dirty="0">
                <a:solidFill>
                  <a:schemeClr val="bg1"/>
                </a:solidFill>
                <a:latin typeface="HG正楷書体-PRO" pitchFamily="66" charset="-128"/>
                <a:ea typeface="HG正楷書体-PRO" pitchFamily="66" charset="-128"/>
              </a:rPr>
              <a:t>　桂英は「まさか王</a:t>
            </a:r>
            <a:r>
              <a:rPr lang="zh-CN" altLang="en-US" sz="2800" dirty="0">
                <a:solidFill>
                  <a:schemeClr val="bg1"/>
                </a:solidFill>
                <a:latin typeface="HG正楷書体-PRO" pitchFamily="66" charset="-128"/>
                <a:ea typeface="HG正楷書体-PRO" pitchFamily="66" charset="-128"/>
              </a:rPr>
              <a:t>魁</a:t>
            </a:r>
            <a:r>
              <a:rPr lang="ja-JP" altLang="en-US" sz="2800" dirty="0" err="1">
                <a:solidFill>
                  <a:schemeClr val="bg1"/>
                </a:solidFill>
                <a:latin typeface="HG正楷書体-PRO" pitchFamily="66" charset="-128"/>
                <a:ea typeface="HG正楷書体-PRO" pitchFamily="66" charset="-128"/>
              </a:rPr>
              <a:t>さんが</a:t>
            </a:r>
            <a:r>
              <a:rPr lang="ja-JP" altLang="en-US" sz="2800" dirty="0">
                <a:solidFill>
                  <a:schemeClr val="bg1"/>
                </a:solidFill>
                <a:latin typeface="HG正楷書体-PRO" pitchFamily="66" charset="-128"/>
                <a:ea typeface="HG正楷書体-PRO" pitchFamily="66" charset="-128"/>
              </a:rPr>
              <a:t>こんなに薄情とは。死んで復讐してやる」と、刀で首を斬って死んだ。</a:t>
            </a:r>
          </a:p>
          <a:p>
            <a:pPr algn="r">
              <a:spcAft>
                <a:spcPts val="1200"/>
              </a:spcAft>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宋</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張邦基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侍児小名録拾遺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所引</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KaiTi" panose="02010609060101010101" pitchFamily="49" charset="-122"/>
                <a:ea typeface="KaiTi" panose="02010609060101010101" pitchFamily="49" charset="-122"/>
              </a:rPr>
              <a:t>摭</a:t>
            </a:r>
            <a:r>
              <a:rPr lang="ja-JP" altLang="en-US" sz="2000" dirty="0">
                <a:solidFill>
                  <a:schemeClr val="bg1"/>
                </a:solidFill>
                <a:latin typeface="HG正楷書体-PRO" pitchFamily="66" charset="-128"/>
                <a:ea typeface="HG正楷書体-PRO" pitchFamily="66" charset="-128"/>
              </a:rPr>
              <a:t>遺</a:t>
            </a:r>
            <a:r>
              <a:rPr lang="en-US" altLang="ja-JP" sz="2000" dirty="0">
                <a:solidFill>
                  <a:schemeClr val="bg1"/>
                </a:solidFill>
                <a:latin typeface="HG正楷書体-PRO" pitchFamily="66" charset="-128"/>
                <a:ea typeface="HG正楷書体-PRO" pitchFamily="66" charset="-128"/>
              </a:rPr>
              <a:t>』</a:t>
            </a:r>
            <a:endParaRPr lang="ja-JP" altLang="en-US" sz="2000" dirty="0">
              <a:solidFill>
                <a:schemeClr val="bg1"/>
              </a:solidFill>
              <a:latin typeface="HG正楷書体-PRO" pitchFamily="66" charset="-128"/>
              <a:ea typeface="HG正楷書体-PRO" pitchFamily="66" charset="-128"/>
            </a:endParaRPr>
          </a:p>
        </p:txBody>
      </p:sp>
      <p:sp>
        <p:nvSpPr>
          <p:cNvPr id="6" name="正方形/長方形 5">
            <a:extLst>
              <a:ext uri="{FF2B5EF4-FFF2-40B4-BE49-F238E27FC236}">
                <a16:creationId xmlns:a16="http://schemas.microsoft.com/office/drawing/2014/main" id="{D023F9DC-25E7-4663-A47C-E0CCA4C3D3F4}"/>
              </a:ext>
            </a:extLst>
          </p:cNvPr>
          <p:cNvSpPr/>
          <p:nvPr/>
        </p:nvSpPr>
        <p:spPr>
          <a:xfrm>
            <a:off x="-1" y="6453336"/>
            <a:ext cx="6384034" cy="389530"/>
          </a:xfrm>
          <a:prstGeom prst="rect">
            <a:avLst/>
          </a:prstGeom>
        </p:spPr>
        <p:txBody>
          <a:bodyPr wrap="square">
            <a:spAutoFit/>
          </a:bodyPr>
          <a:lstStyle/>
          <a:p>
            <a:pPr algn="ctr"/>
            <a:r>
              <a:rPr lang="zh-CN" altLang="en-US" sz="20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莆</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仙</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戯「</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王魁与桂英</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Tree>
    <p:extLst>
      <p:ext uri="{BB962C8B-B14F-4D97-AF65-F5344CB8AC3E}">
        <p14:creationId xmlns:p14="http://schemas.microsoft.com/office/powerpoint/2010/main" val="3037226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pic.app.ptfish.com/201905181766015581199435835.jpg">
            <a:extLst>
              <a:ext uri="{FF2B5EF4-FFF2-40B4-BE49-F238E27FC236}">
                <a16:creationId xmlns:a16="http://schemas.microsoft.com/office/drawing/2014/main" id="{AC47BF16-74B4-403B-BF2C-0CB3105E4C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63" t="21245" r="-8244" b="2939"/>
          <a:stretch/>
        </p:blipFill>
        <p:spPr bwMode="auto">
          <a:xfrm>
            <a:off x="0" y="0"/>
            <a:ext cx="9781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p:cNvSpPr>
            <a:spLocks noChangeArrowheads="1"/>
          </p:cNvSpPr>
          <p:nvPr/>
        </p:nvSpPr>
        <p:spPr bwMode="auto">
          <a:xfrm>
            <a:off x="6096000" y="0"/>
            <a:ext cx="6096000" cy="6858000"/>
          </a:xfrm>
          <a:prstGeom prst="foldedCorner">
            <a:avLst>
              <a:gd name="adj" fmla="val 0"/>
            </a:avLst>
          </a:prstGeom>
          <a:gradFill>
            <a:gsLst>
              <a:gs pos="0">
                <a:schemeClr val="tx1">
                  <a:alpha val="0"/>
                </a:schemeClr>
              </a:gs>
              <a:gs pos="25000">
                <a:srgbClr val="000000"/>
              </a:gs>
              <a:gs pos="100000">
                <a:schemeClr val="tx1"/>
              </a:gs>
            </a:gsLst>
            <a:lin ang="0" scaled="1"/>
          </a:gradFill>
          <a:ln w="50800">
            <a:noFill/>
            <a:prstDash val="sysDot"/>
            <a:round/>
            <a:headEnd/>
            <a:tailEnd type="none" w="lg" len="med"/>
          </a:ln>
          <a:effectLst/>
        </p:spPr>
        <p:txBody>
          <a:bodyPr vert="eaVert" lIns="360000" tIns="540000" rIns="720000" bIns="360000" anchor="t" anchorCtr="0"/>
          <a:lstStyle/>
          <a:p>
            <a:pPr>
              <a:spcAft>
                <a:spcPts val="1200"/>
              </a:spcAft>
            </a:pPr>
            <a:r>
              <a:rPr lang="ja-JP" altLang="en-US" sz="3200" dirty="0">
                <a:solidFill>
                  <a:srgbClr val="FFD297"/>
                </a:solidFill>
                <a:latin typeface="HG正楷書体-PRO" pitchFamily="66" charset="-128"/>
                <a:ea typeface="HG正楷書体-PRO" pitchFamily="66" charset="-128"/>
              </a:rPr>
              <a:t>王魁負桂英</a:t>
            </a:r>
            <a:r>
              <a:rPr lang="en-US" altLang="ja-JP" sz="3200" dirty="0">
                <a:solidFill>
                  <a:srgbClr val="FFD297"/>
                </a:solidFill>
                <a:latin typeface="HG正楷書体-PRO" pitchFamily="66" charset="-128"/>
                <a:ea typeface="HG正楷書体-PRO" pitchFamily="66" charset="-128"/>
              </a:rPr>
              <a:t>(</a:t>
            </a:r>
            <a:r>
              <a:rPr lang="ja-JP" altLang="en-US" sz="3200" dirty="0">
                <a:solidFill>
                  <a:srgbClr val="FFD297"/>
                </a:solidFill>
                <a:latin typeface="HG正楷書体-PRO" pitchFamily="66" charset="-128"/>
                <a:ea typeface="HG正楷書体-PRO" pitchFamily="66" charset="-128"/>
              </a:rPr>
              <a:t>王魁、桂英を裏切る</a:t>
            </a:r>
            <a:r>
              <a:rPr lang="en-US" altLang="ja-JP" sz="3200" dirty="0">
                <a:solidFill>
                  <a:srgbClr val="FFD297"/>
                </a:solidFill>
                <a:latin typeface="HG正楷書体-PRO" pitchFamily="66" charset="-128"/>
                <a:ea typeface="HG正楷書体-PRO" pitchFamily="66" charset="-128"/>
              </a:rPr>
              <a:t>)</a:t>
            </a:r>
          </a:p>
          <a:p>
            <a:pPr>
              <a:spcAft>
                <a:spcPts val="1200"/>
              </a:spcAft>
            </a:pPr>
            <a:r>
              <a:rPr lang="ja-JP" altLang="en-US" sz="2800" dirty="0">
                <a:solidFill>
                  <a:schemeClr val="bg1"/>
                </a:solidFill>
                <a:latin typeface="HG正楷書体-PRO" pitchFamily="66" charset="-128"/>
                <a:ea typeface="HG正楷書体-PRO" pitchFamily="66" charset="-128"/>
              </a:rPr>
              <a:t>　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が南都の試院にいると、誰かが蝋燭の明かりの下から出てきた。桂英である。</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が「お変わりありませんか」とたずねると、桂英は「あなたが薄情にも誓いに背いたお蔭で、私はこんな姿になってしまいました」といった。</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宋</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張邦基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侍児小名録拾遺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所引</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摭遺</a:t>
            </a:r>
            <a:r>
              <a:rPr lang="en-US" altLang="ja-JP" sz="2000" dirty="0">
                <a:solidFill>
                  <a:schemeClr val="bg1"/>
                </a:solidFill>
                <a:latin typeface="HG正楷書体-PRO" pitchFamily="66" charset="-128"/>
                <a:ea typeface="HG正楷書体-PRO" pitchFamily="66" charset="-128"/>
              </a:rPr>
              <a:t>』</a:t>
            </a:r>
            <a:endParaRPr lang="ja-JP" altLang="en-US" sz="2000" dirty="0">
              <a:solidFill>
                <a:schemeClr val="bg1"/>
              </a:solidFill>
              <a:latin typeface="HG正楷書体-PRO" pitchFamily="66" charset="-128"/>
              <a:ea typeface="HG正楷書体-PRO" pitchFamily="66" charset="-128"/>
            </a:endParaRPr>
          </a:p>
        </p:txBody>
      </p:sp>
      <p:sp>
        <p:nvSpPr>
          <p:cNvPr id="6" name="正方形/長方形 5">
            <a:extLst>
              <a:ext uri="{FF2B5EF4-FFF2-40B4-BE49-F238E27FC236}">
                <a16:creationId xmlns:a16="http://schemas.microsoft.com/office/drawing/2014/main" id="{28C08A79-B813-439B-AD60-AC73CA0D5EE3}"/>
              </a:ext>
            </a:extLst>
          </p:cNvPr>
          <p:cNvSpPr/>
          <p:nvPr/>
        </p:nvSpPr>
        <p:spPr>
          <a:xfrm>
            <a:off x="-1" y="6453336"/>
            <a:ext cx="6384034" cy="389530"/>
          </a:xfrm>
          <a:prstGeom prst="rect">
            <a:avLst/>
          </a:prstGeom>
        </p:spPr>
        <p:txBody>
          <a:bodyPr wrap="square">
            <a:spAutoFit/>
          </a:bodyPr>
          <a:lstStyle/>
          <a:p>
            <a:pPr algn="ctr"/>
            <a:r>
              <a:rPr lang="zh-CN" altLang="en-US" sz="20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莆</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仙</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戯「</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王魁与桂英</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Tree>
    <p:extLst>
      <p:ext uri="{BB962C8B-B14F-4D97-AF65-F5344CB8AC3E}">
        <p14:creationId xmlns:p14="http://schemas.microsoft.com/office/powerpoint/2010/main" val="2217120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pic.app.ptfish.com/20190518176601558119943751561.jpg">
            <a:extLst>
              <a:ext uri="{FF2B5EF4-FFF2-40B4-BE49-F238E27FC236}">
                <a16:creationId xmlns:a16="http://schemas.microsoft.com/office/drawing/2014/main" id="{32DAFCC0-01FE-4DB0-913C-1DD984E84A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30" r="-41930"/>
          <a:stretch/>
        </p:blipFill>
        <p:spPr bwMode="auto">
          <a:xfrm>
            <a:off x="0" y="0"/>
            <a:ext cx="10302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3"/>
          <p:cNvSpPr>
            <a:spLocks noChangeArrowheads="1"/>
          </p:cNvSpPr>
          <p:nvPr/>
        </p:nvSpPr>
        <p:spPr bwMode="auto">
          <a:xfrm>
            <a:off x="4655840" y="0"/>
            <a:ext cx="7536160" cy="6858000"/>
          </a:xfrm>
          <a:prstGeom prst="foldedCorner">
            <a:avLst>
              <a:gd name="adj" fmla="val 0"/>
            </a:avLst>
          </a:prstGeom>
          <a:gradFill>
            <a:gsLst>
              <a:gs pos="0">
                <a:schemeClr val="tx1">
                  <a:alpha val="0"/>
                </a:schemeClr>
              </a:gs>
              <a:gs pos="20000">
                <a:srgbClr val="000000"/>
              </a:gs>
              <a:gs pos="100000">
                <a:schemeClr val="tx1"/>
              </a:gs>
            </a:gsLst>
            <a:lin ang="0" scaled="1"/>
          </a:gradFill>
          <a:ln w="50800">
            <a:noFill/>
            <a:prstDash val="sysDot"/>
            <a:round/>
            <a:headEnd/>
            <a:tailEnd type="none" w="lg" len="med"/>
          </a:ln>
          <a:effectLst/>
        </p:spPr>
        <p:txBody>
          <a:bodyPr vert="eaVert" lIns="360000" tIns="540000" rIns="720000" bIns="360000" anchor="t" anchorCtr="0"/>
          <a:lstStyle/>
          <a:p>
            <a:pPr>
              <a:spcAft>
                <a:spcPts val="1200"/>
              </a:spcAft>
            </a:pPr>
            <a:r>
              <a:rPr lang="ja-JP" altLang="en-US" sz="3200" dirty="0">
                <a:solidFill>
                  <a:srgbClr val="FFD297"/>
                </a:solidFill>
                <a:latin typeface="HG正楷書体-PRO" pitchFamily="66" charset="-128"/>
                <a:ea typeface="HG正楷書体-PRO" pitchFamily="66" charset="-128"/>
              </a:rPr>
              <a:t>王魁負桂英</a:t>
            </a:r>
            <a:r>
              <a:rPr lang="en-US" altLang="ja-JP" sz="3200" dirty="0">
                <a:solidFill>
                  <a:srgbClr val="FFD297"/>
                </a:solidFill>
                <a:latin typeface="HG正楷書体-PRO" pitchFamily="66" charset="-128"/>
                <a:ea typeface="HG正楷書体-PRO" pitchFamily="66" charset="-128"/>
              </a:rPr>
              <a:t>(</a:t>
            </a:r>
            <a:r>
              <a:rPr lang="ja-JP" altLang="en-US" sz="3200" dirty="0">
                <a:solidFill>
                  <a:srgbClr val="FFD297"/>
                </a:solidFill>
                <a:latin typeface="HG正楷書体-PRO" pitchFamily="66" charset="-128"/>
                <a:ea typeface="HG正楷書体-PRO" pitchFamily="66" charset="-128"/>
              </a:rPr>
              <a:t>王魁、桂英を裏切る</a:t>
            </a:r>
            <a:r>
              <a:rPr lang="en-US" altLang="ja-JP" sz="3200" dirty="0">
                <a:solidFill>
                  <a:srgbClr val="FFD297"/>
                </a:solidFill>
                <a:latin typeface="HG正楷書体-PRO" pitchFamily="66" charset="-128"/>
                <a:ea typeface="HG正楷書体-PRO" pitchFamily="66" charset="-128"/>
              </a:rPr>
              <a:t>)</a:t>
            </a:r>
          </a:p>
          <a:p>
            <a:pPr>
              <a:spcAft>
                <a:spcPts val="1200"/>
              </a:spcAft>
            </a:pPr>
            <a:r>
              <a:rPr lang="ja-JP" altLang="en-US" sz="2800" dirty="0">
                <a:solidFill>
                  <a:schemeClr val="bg1"/>
                </a:solidFill>
                <a:latin typeface="HG正楷書体-PRO" pitchFamily="66" charset="-128"/>
                <a:ea typeface="HG正楷書体-PRO" pitchFamily="66" charset="-128"/>
              </a:rPr>
              <a:t>　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は「私が悪かった。あなたのために寺に寄進をし、経をあげ、紙銭を焼きます。だから許してください」と許しを乞うた。</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しかし、桂英は「私が欲しいのはあなたの命だけ。ほかのことはどうでもいい」といい、王</a:t>
            </a:r>
            <a:r>
              <a:rPr lang="zh-CN" altLang="en-US" sz="2800" dirty="0">
                <a:solidFill>
                  <a:schemeClr val="bg1"/>
                </a:solidFill>
                <a:latin typeface="HG正楷書体-PRO" pitchFamily="66" charset="-128"/>
                <a:ea typeface="HG正楷書体-PRO" pitchFamily="66" charset="-128"/>
              </a:rPr>
              <a:t>魁</a:t>
            </a:r>
            <a:r>
              <a:rPr lang="ja-JP" altLang="en-US" sz="2800" dirty="0">
                <a:solidFill>
                  <a:schemeClr val="bg1"/>
                </a:solidFill>
                <a:latin typeface="HG正楷書体-PRO" pitchFamily="66" charset="-128"/>
                <a:ea typeface="HG正楷書体-PRO" pitchFamily="66" charset="-128"/>
              </a:rPr>
              <a:t>はついに殺されてしまった。</a:t>
            </a:r>
          </a:p>
          <a:p>
            <a:pPr algn="r">
              <a:spcAft>
                <a:spcPts val="1200"/>
              </a:spcAft>
            </a:pP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宋</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張邦基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侍児小名録拾遺</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所引</a:t>
            </a:r>
            <a:r>
              <a:rPr lang="en-US" altLang="ja-JP" sz="2000" dirty="0">
                <a:solidFill>
                  <a:schemeClr val="bg1"/>
                </a:solidFill>
                <a:latin typeface="HG正楷書体-PRO" pitchFamily="66" charset="-128"/>
                <a:ea typeface="HG正楷書体-PRO" pitchFamily="66" charset="-128"/>
              </a:rPr>
              <a:t>『</a:t>
            </a:r>
            <a:r>
              <a:rPr lang="ja-JP" altLang="en-US" sz="2000" dirty="0">
                <a:solidFill>
                  <a:schemeClr val="bg1"/>
                </a:solidFill>
                <a:latin typeface="HG正楷書体-PRO" pitchFamily="66" charset="-128"/>
                <a:ea typeface="HG正楷書体-PRO" pitchFamily="66" charset="-128"/>
              </a:rPr>
              <a:t>摭遺</a:t>
            </a:r>
            <a:r>
              <a:rPr lang="en-US" altLang="ja-JP" sz="2000" dirty="0">
                <a:solidFill>
                  <a:schemeClr val="bg1"/>
                </a:solidFill>
                <a:latin typeface="HG正楷書体-PRO" pitchFamily="66" charset="-128"/>
                <a:ea typeface="HG正楷書体-PRO" pitchFamily="66" charset="-128"/>
              </a:rPr>
              <a:t>』</a:t>
            </a:r>
            <a:endParaRPr lang="ja-JP" altLang="en-US" sz="2000" dirty="0">
              <a:solidFill>
                <a:schemeClr val="bg1"/>
              </a:solidFill>
              <a:latin typeface="HG正楷書体-PRO" pitchFamily="66" charset="-128"/>
              <a:ea typeface="HG正楷書体-PRO" pitchFamily="66" charset="-128"/>
            </a:endParaRPr>
          </a:p>
        </p:txBody>
      </p:sp>
      <p:sp>
        <p:nvSpPr>
          <p:cNvPr id="7" name="正方形/長方形 6">
            <a:extLst>
              <a:ext uri="{FF2B5EF4-FFF2-40B4-BE49-F238E27FC236}">
                <a16:creationId xmlns:a16="http://schemas.microsoft.com/office/drawing/2014/main" id="{7E87B539-1813-446C-B02D-A01CDFDFB2DC}"/>
              </a:ext>
            </a:extLst>
          </p:cNvPr>
          <p:cNvSpPr/>
          <p:nvPr/>
        </p:nvSpPr>
        <p:spPr>
          <a:xfrm>
            <a:off x="-1" y="6453336"/>
            <a:ext cx="6384034" cy="389530"/>
          </a:xfrm>
          <a:prstGeom prst="rect">
            <a:avLst/>
          </a:prstGeom>
        </p:spPr>
        <p:txBody>
          <a:bodyPr wrap="square">
            <a:spAutoFit/>
          </a:bodyPr>
          <a:lstStyle/>
          <a:p>
            <a:pPr algn="ctr"/>
            <a:r>
              <a:rPr lang="zh-CN" altLang="en-US" sz="2000" dirty="0">
                <a:solidFill>
                  <a:schemeClr val="bg1"/>
                </a:solidFill>
                <a:effectLst>
                  <a:outerShdw blurRad="38100" dist="38100" dir="2700000" algn="tl">
                    <a:srgbClr val="000000">
                      <a:alpha val="43137"/>
                    </a:srgbClr>
                  </a:outerShdw>
                </a:effectLst>
                <a:latin typeface="KaiTi" panose="02010609060101010101" pitchFamily="49" charset="-122"/>
                <a:ea typeface="KaiTi" panose="02010609060101010101" pitchFamily="49" charset="-122"/>
              </a:rPr>
              <a:t>莆</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仙</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戯「</a:t>
            </a:r>
            <a:r>
              <a:rPr lang="zh-CN"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王魁与桂英</a:t>
            </a: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Tree>
    <p:extLst>
      <p:ext uri="{BB962C8B-B14F-4D97-AF65-F5344CB8AC3E}">
        <p14:creationId xmlns:p14="http://schemas.microsoft.com/office/powerpoint/2010/main" val="1790431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mm.zj.com/images/ent_tv/7360608155295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6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956201" y="8372"/>
            <a:ext cx="7235799" cy="6849628"/>
          </a:xfrm>
          <a:prstGeom prst="rect">
            <a:avLst/>
          </a:prstGeom>
          <a:gradFill flip="none" rotWithShape="1">
            <a:gsLst>
              <a:gs pos="0">
                <a:schemeClr val="tx1">
                  <a:alpha val="0"/>
                </a:schemeClr>
              </a:gs>
              <a:gs pos="20000">
                <a:schemeClr val="tx1"/>
              </a:gs>
              <a:gs pos="100000">
                <a:schemeClr val="tx1"/>
              </a:gs>
            </a:gsLst>
            <a:lin ang="0" scaled="1"/>
            <a:tileRect/>
          </a:gradFill>
        </p:spPr>
        <p:txBody>
          <a:bodyPr vert="eaVert" wrap="square" lIns="360000" tIns="540000" rIns="360000" bIns="360000" rtlCol="0" anchor="ctr" anchorCtr="0">
            <a:noAutofit/>
          </a:bodyPr>
          <a:lstStyle/>
          <a:p>
            <a:pPr>
              <a:spcAft>
                <a:spcPts val="1200"/>
              </a:spcAft>
            </a:pPr>
            <a:r>
              <a:rPr lang="ja-JP" altLang="en-US" sz="3200" dirty="0">
                <a:solidFill>
                  <a:srgbClr val="FFD297"/>
                </a:solidFill>
                <a:latin typeface="HG正楷書体-PRO" pitchFamily="66" charset="-128"/>
                <a:ea typeface="HG正楷書体-PRO" pitchFamily="66" charset="-128"/>
              </a:rPr>
              <a:t>現代の負心文学</a:t>
            </a:r>
            <a:endParaRPr lang="en-US" altLang="ja-JP" sz="32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学歴偏重の伝統を持つ中国社会では、いまも学歴による社会格差や「負心」をテーマとした文学作品が作られている。</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その一つに二〇〇七年に放映されたドラマ「愛是一顆幸福的子弾」がある。</a:t>
            </a:r>
            <a:endParaRPr lang="en-US" altLang="ja-JP" sz="2800" dirty="0">
              <a:solidFill>
                <a:schemeClr val="bg1"/>
              </a:solidFill>
              <a:latin typeface="HG正楷書体-PRO" pitchFamily="66" charset="-128"/>
              <a:ea typeface="HG正楷書体-PRO" pitchFamily="66" charset="-128"/>
            </a:endParaRPr>
          </a:p>
        </p:txBody>
      </p:sp>
      <p:pic>
        <p:nvPicPr>
          <p:cNvPr id="4" name="Picture 4" descr="「video transparent」の画像検索結果">
            <a:extLst>
              <a:ext uri="{FF2B5EF4-FFF2-40B4-BE49-F238E27FC236}">
                <a16:creationId xmlns:a16="http://schemas.microsoft.com/office/drawing/2014/main" id="{F76B91E8-CDA4-402F-84A5-FD4EB26057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0576" y="5949280"/>
            <a:ext cx="769268" cy="7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87342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6"/>
          <p:cNvSpPr>
            <a:spLocks noGrp="1" noChangeArrowheads="1"/>
          </p:cNvSpPr>
          <p:nvPr>
            <p:ph type="title"/>
          </p:nvPr>
        </p:nvSpPr>
        <p:spPr>
          <a:xfrm>
            <a:off x="1524000" y="6237289"/>
            <a:ext cx="9144000" cy="350837"/>
          </a:xfrm>
        </p:spPr>
        <p:txBody>
          <a:bodyPr/>
          <a:lstStyle/>
          <a:p>
            <a:pPr eaLnBrk="1" hangingPunct="1"/>
            <a:r>
              <a:rPr lang="ja-JP" altLang="en-US" sz="2000" dirty="0">
                <a:solidFill>
                  <a:schemeClr val="bg2"/>
                </a:solidFill>
                <a:latin typeface="HG正楷書体-PRO" panose="03000600000000000000" pitchFamily="66" charset="-128"/>
                <a:ea typeface="HG正楷書体-PRO" panose="03000600000000000000" pitchFamily="66" charset="-128"/>
              </a:rPr>
              <a:t>資料映像：中国ドラマ「愛是一顆幸福的子弾」</a:t>
            </a:r>
          </a:p>
        </p:txBody>
      </p:sp>
      <p:pic>
        <p:nvPicPr>
          <p:cNvPr id="3" name="中国ドラマ「愛是一顆幸福的子弾」（オープニング）">
            <a:hlinkClick r:id="" action="ppaction://media"/>
            <a:extLst>
              <a:ext uri="{FF2B5EF4-FFF2-40B4-BE49-F238E27FC236}">
                <a16:creationId xmlns:a16="http://schemas.microsoft.com/office/drawing/2014/main" id="{45D68D03-DEC4-47FA-A373-9B6DB22B1116}"/>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3572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buClrTx/>
              <a:buSzTx/>
              <a:buFontTx/>
              <a:buNone/>
            </a:pPr>
            <a:endParaRPr lang="en-US" altLang="ja-JP" sz="1100">
              <a:latin typeface="Times New Roman" pitchFamily="18" charset="0"/>
            </a:endParaRPr>
          </a:p>
          <a:p>
            <a:pPr algn="ctr" eaLnBrk="0" hangingPunct="0">
              <a:lnSpc>
                <a:spcPct val="100000"/>
              </a:lnSpc>
              <a:buClrTx/>
              <a:buSzTx/>
              <a:buFontTx/>
              <a:buNone/>
            </a:pPr>
            <a:endParaRPr lang="en-US" altLang="ja-JP" sz="2400">
              <a:latin typeface="Times New Roman" pitchFamily="18" charset="0"/>
              <a:ea typeface="ＭＳ Ｐゴシック" pitchFamily="50" charset="-128"/>
            </a:endParaRPr>
          </a:p>
        </p:txBody>
      </p:sp>
      <p:sp>
        <p:nvSpPr>
          <p:cNvPr id="5" name="Rectangle 3">
            <a:extLst>
              <a:ext uri="{FF2B5EF4-FFF2-40B4-BE49-F238E27FC236}">
                <a16:creationId xmlns:a16="http://schemas.microsoft.com/office/drawing/2014/main" id="{43D8F15B-8B8B-4EA6-A9E2-302FC26830A3}"/>
              </a:ext>
            </a:extLst>
          </p:cNvPr>
          <p:cNvSpPr>
            <a:spLocks noChangeArrowheads="1"/>
          </p:cNvSpPr>
          <p:nvPr/>
        </p:nvSpPr>
        <p:spPr bwMode="auto">
          <a:xfrm>
            <a:off x="0" y="0"/>
            <a:ext cx="12192000" cy="6858000"/>
          </a:xfrm>
          <a:prstGeom prst="rect">
            <a:avLst/>
          </a:prstGeom>
          <a:solidFill>
            <a:srgbClr val="003300"/>
          </a:solidFill>
          <a:ln w="9525">
            <a:noFill/>
            <a:miter lim="800000"/>
            <a:headEnd/>
            <a:tailEnd/>
          </a:ln>
        </p:spPr>
        <p:txBody>
          <a:bodyPr lIns="1080000" tIns="1080000" rIns="1080000" bIns="1080000" anchor="ctr"/>
          <a:lstStyle/>
          <a:p>
            <a:pPr marL="3175" lvl="0" indent="-3175" algn="ctr">
              <a:lnSpc>
                <a:spcPct val="120000"/>
              </a:lnSpc>
              <a:buClrTx/>
              <a:buSzTx/>
              <a:defRPr/>
            </a:pPr>
            <a:r>
              <a:rPr lang="ja-JP" altLang="en-US" sz="4000" dirty="0">
                <a:solidFill>
                  <a:srgbClr val="FF99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講義内容</a:t>
            </a:r>
            <a:r>
              <a:rPr lang="ja-JP" altLang="en-US" sz="3600" dirty="0">
                <a:solidFill>
                  <a:srgbClr val="FFFFFF"/>
                </a:solidFill>
                <a:latin typeface="HG正楷書体-PRO" panose="03000600000000000000" pitchFamily="66" charset="-128"/>
                <a:ea typeface="HG正楷書体-PRO" panose="03000600000000000000" pitchFamily="66" charset="-128"/>
              </a:rPr>
              <a:t>　</a:t>
            </a:r>
            <a:endParaRPr lang="en-US" altLang="ja-JP" sz="3600" dirty="0">
              <a:solidFill>
                <a:srgbClr val="FFFFFF"/>
              </a:solidFill>
              <a:latin typeface="HG正楷書体-PRO" panose="03000600000000000000" pitchFamily="66" charset="-128"/>
              <a:ea typeface="HG正楷書体-PRO" panose="03000600000000000000" pitchFamily="66" charset="-128"/>
            </a:endParaRPr>
          </a:p>
          <a:p>
            <a:pPr marL="3175" lvl="0" indent="-3175">
              <a:lnSpc>
                <a:spcPct val="120000"/>
              </a:lnSpc>
              <a:buClrTx/>
              <a:buSzTx/>
              <a:defRPr/>
            </a:pPr>
            <a:endParaRPr lang="en-US" altLang="ja-JP" sz="24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marL="1436688" lvl="0" indent="-1436688">
              <a:lnSpc>
                <a:spcPct val="100000"/>
              </a:lnSpc>
              <a:buClrTx/>
              <a:buSzTx/>
              <a:defRPr/>
            </a:pPr>
            <a:r>
              <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第一節</a:t>
            </a:r>
            <a:r>
              <a:rPr lang="en-US" altLang="ja-JP"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a:t>
            </a:r>
            <a:r>
              <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北宋──庶民時代の到来</a:t>
            </a:r>
          </a:p>
          <a:p>
            <a:pPr marL="1436688" lvl="0" indent="-1436688">
              <a:lnSpc>
                <a:spcPct val="100000"/>
              </a:lnSpc>
              <a:buClrTx/>
              <a:buSzTx/>
              <a:defRPr/>
            </a:pPr>
            <a:endPar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marL="1436688" lvl="0" indent="-1436688">
              <a:lnSpc>
                <a:spcPct val="100000"/>
              </a:lnSpc>
              <a:buClrTx/>
              <a:buSzTx/>
              <a:defRPr/>
            </a:pPr>
            <a:r>
              <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第二節</a:t>
            </a:r>
            <a:r>
              <a:rPr lang="en-US" altLang="ja-JP"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a:t>
            </a:r>
            <a:r>
              <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科挙と文人官僚──柔構造の封建社会</a:t>
            </a:r>
            <a:endParaRPr lang="en-US" altLang="ja-JP"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marL="1436688" lvl="0" indent="-1436688">
              <a:lnSpc>
                <a:spcPct val="100000"/>
              </a:lnSpc>
              <a:buClrTx/>
              <a:buSzTx/>
              <a:defRPr/>
            </a:pPr>
            <a:endParaRPr lang="en-US" altLang="ja-JP"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marL="1436688" lvl="0" indent="-1436688">
              <a:lnSpc>
                <a:spcPct val="100000"/>
              </a:lnSpc>
              <a:buClrTx/>
              <a:buSzTx/>
              <a:defRPr/>
            </a:pPr>
            <a:r>
              <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第三節</a:t>
            </a:r>
            <a:r>
              <a:rPr lang="en-US" altLang="ja-JP"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a:t>
            </a:r>
            <a:r>
              <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“負心”文学の誕生</a:t>
            </a:r>
            <a:endParaRPr lang="en-US" altLang="ja-JP"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marL="1436688" lvl="0" indent="-1436688">
              <a:lnSpc>
                <a:spcPct val="100000"/>
              </a:lnSpc>
              <a:buClrTx/>
              <a:buSzTx/>
              <a:defRPr/>
            </a:pPr>
            <a:r>
              <a:rPr lang="en-US" altLang="ja-JP"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a:t>
            </a:r>
            <a:r>
              <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科挙制度と礼教制度が生んだ悲劇</a:t>
            </a:r>
          </a:p>
          <a:p>
            <a:pPr marL="1436688" lvl="0" indent="-1436688">
              <a:lnSpc>
                <a:spcPct val="100000"/>
              </a:lnSpc>
              <a:buClrTx/>
              <a:buSzTx/>
              <a:defRPr/>
            </a:pPr>
            <a:endParaRPr lang="ja-JP" altLang="en-US" sz="32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Yasushi\Documents\GomPlayer\Capture\VTS_01_2.VOB_000386611.jpg"/>
          <p:cNvPicPr>
            <a:picLocks noChangeAspect="1" noChangeArrowheads="1"/>
          </p:cNvPicPr>
          <p:nvPr/>
        </p:nvPicPr>
        <p:blipFill rotWithShape="1">
          <a:blip r:embed="rId3">
            <a:extLst>
              <a:ext uri="{28A0092B-C50C-407E-A947-70E740481C1C}">
                <a14:useLocalDpi xmlns:a14="http://schemas.microsoft.com/office/drawing/2010/main" val="0"/>
              </a:ext>
            </a:extLst>
          </a:blip>
          <a:srcRect l="23658" t="12634" r="-23658" b="13437"/>
          <a:stretch/>
        </p:blipFill>
        <p:spPr bwMode="auto">
          <a:xfrm>
            <a:off x="-1" y="0"/>
            <a:ext cx="11594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816081" y="0"/>
            <a:ext cx="5375920" cy="6849628"/>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360000" tIns="540000" rIns="360000" bIns="360000" rtlCol="0">
            <a:noAutofit/>
          </a:bodyPr>
          <a:lstStyle/>
          <a:p>
            <a:pPr>
              <a:spcAft>
                <a:spcPts val="1200"/>
              </a:spcAft>
            </a:pPr>
            <a:r>
              <a:rPr lang="ja-JP" altLang="en-US" sz="3200" dirty="0">
                <a:solidFill>
                  <a:srgbClr val="FFD297"/>
                </a:solidFill>
                <a:latin typeface="HG正楷書体-PRO" pitchFamily="66" charset="-128"/>
                <a:ea typeface="HG正楷書体-PRO" pitchFamily="66" charset="-128"/>
              </a:rPr>
              <a:t>現代の負心文学</a:t>
            </a:r>
            <a:endParaRPr lang="en-US" altLang="ja-JP" sz="3200" dirty="0">
              <a:solidFill>
                <a:srgbClr val="FFD297"/>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江林は、幼い頃に両親を亡くし、社会の最下層で生きていた。彼の夢は、家に帰った時「おかえり」と温かく迎えてくれる家庭を持つこと。</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そんな彼にひたむきな愛情を捧げる魏鉄民。彼女の夢は、江林の夢をかなえることだった。</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ja-JP" altLang="en-US" sz="2000" dirty="0">
                <a:solidFill>
                  <a:schemeClr val="bg1"/>
                </a:solidFill>
                <a:latin typeface="HG正楷書体-PRO" pitchFamily="66" charset="-128"/>
                <a:ea typeface="HG正楷書体-PRO" pitchFamily="66" charset="-128"/>
              </a:rPr>
              <a:t>中国ドラマ「愛是一顆幸福的子弾」</a:t>
            </a:r>
          </a:p>
        </p:txBody>
      </p:sp>
    </p:spTree>
    <p:extLst>
      <p:ext uri="{BB962C8B-B14F-4D97-AF65-F5344CB8AC3E}">
        <p14:creationId xmlns:p14="http://schemas.microsoft.com/office/powerpoint/2010/main" val="14146619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Yasushi\Documents\GomPlayer\Capture\VTS_01_2.VOB_00183350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31" t="17280" r="-17331" b="13937"/>
          <a:stretch/>
        </p:blipFill>
        <p:spPr bwMode="auto">
          <a:xfrm>
            <a:off x="0" y="8372"/>
            <a:ext cx="1246354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096001" y="16744"/>
            <a:ext cx="6096000" cy="6849628"/>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360000" tIns="540000" rIns="360000" bIns="360000" rtlCol="0">
            <a:noAutofit/>
          </a:bodyPr>
          <a:lstStyle/>
          <a:p>
            <a:pPr>
              <a:spcAft>
                <a:spcPts val="1200"/>
              </a:spcAft>
            </a:pPr>
            <a:r>
              <a:rPr lang="ja-JP" altLang="en-US" sz="3200" dirty="0">
                <a:solidFill>
                  <a:srgbClr val="FFD297"/>
                </a:solidFill>
                <a:latin typeface="HG正楷書体-PRO" pitchFamily="66" charset="-128"/>
                <a:ea typeface="HG正楷書体-PRO" pitchFamily="66" charset="-128"/>
              </a:rPr>
              <a:t>現代の負心文学</a:t>
            </a:r>
            <a:endParaRPr lang="en-US" altLang="ja-JP" sz="3200" dirty="0">
              <a:solidFill>
                <a:srgbClr val="FFD297"/>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江林は、ある日、一人の高級幹部の娘と出会う。</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「運命を変えたいのなら、私が助けてあげるわ」。</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高級幹部の娘という後ろ盾を得た江林は、上層社会に這い上がるため、大学受験に向けて猛勉強を始める。</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ja-JP" altLang="en-US" sz="2000" dirty="0">
                <a:solidFill>
                  <a:schemeClr val="bg1"/>
                </a:solidFill>
                <a:latin typeface="HG正楷書体-PRO" pitchFamily="66" charset="-128"/>
                <a:ea typeface="HG正楷書体-PRO" pitchFamily="66" charset="-128"/>
              </a:rPr>
              <a:t>中国ドラマ「愛是一顆幸福的子弾」</a:t>
            </a:r>
            <a:endParaRPr lang="ja-JP" altLang="en-US" sz="2800" dirty="0">
              <a:solidFill>
                <a:schemeClr val="bg1"/>
              </a:solidFill>
              <a:latin typeface="HG正楷書体-PRO" pitchFamily="66" charset="-128"/>
              <a:ea typeface="HG正楷書体-PRO" pitchFamily="66" charset="-128"/>
            </a:endParaRPr>
          </a:p>
        </p:txBody>
      </p:sp>
    </p:spTree>
    <p:extLst>
      <p:ext uri="{BB962C8B-B14F-4D97-AF65-F5344CB8AC3E}">
        <p14:creationId xmlns:p14="http://schemas.microsoft.com/office/powerpoint/2010/main" val="207376972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asushi\Documents\GomPlayer\Capture\VTS_01_4.VOB_000787796.jpg"/>
          <p:cNvPicPr>
            <a:picLocks noChangeAspect="1" noChangeArrowheads="1"/>
          </p:cNvPicPr>
          <p:nvPr/>
        </p:nvPicPr>
        <p:blipFill rotWithShape="1">
          <a:blip r:embed="rId3">
            <a:extLst>
              <a:ext uri="{28A0092B-C50C-407E-A947-70E740481C1C}">
                <a14:useLocalDpi xmlns:a14="http://schemas.microsoft.com/office/drawing/2010/main" val="0"/>
              </a:ext>
            </a:extLst>
          </a:blip>
          <a:srcRect l="13806" t="12763" r="-13806" b="13281"/>
          <a:stretch/>
        </p:blipFill>
        <p:spPr bwMode="auto">
          <a:xfrm>
            <a:off x="0" y="0"/>
            <a:ext cx="115906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176120" y="0"/>
            <a:ext cx="5015880" cy="6849628"/>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360000" tIns="540000" rIns="360000" bIns="360000" rtlCol="0">
            <a:noAutofit/>
          </a:bodyPr>
          <a:lstStyle/>
          <a:p>
            <a:pPr>
              <a:spcAft>
                <a:spcPts val="1200"/>
              </a:spcAft>
            </a:pPr>
            <a:r>
              <a:rPr lang="ja-JP" altLang="en-US" sz="3200" dirty="0">
                <a:solidFill>
                  <a:srgbClr val="FFD297"/>
                </a:solidFill>
                <a:latin typeface="HG正楷書体-PRO" pitchFamily="66" charset="-128"/>
                <a:ea typeface="HG正楷書体-PRO" pitchFamily="66" charset="-128"/>
              </a:rPr>
              <a:t>現代の負心文学</a:t>
            </a:r>
            <a:endParaRPr lang="en-US" altLang="ja-JP" sz="32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そうとは知らぬ魏鉄民は、江林が大学に合格できるようにと、物心両面で彼を支える。</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ja-JP" altLang="en-US" sz="2000" dirty="0">
                <a:solidFill>
                  <a:schemeClr val="bg1"/>
                </a:solidFill>
                <a:latin typeface="HG正楷書体-PRO" pitchFamily="66" charset="-128"/>
                <a:ea typeface="HG正楷書体-PRO" pitchFamily="66" charset="-128"/>
              </a:rPr>
              <a:t>中国ドラマ「愛是一顆幸福的子弾」</a:t>
            </a:r>
            <a:endParaRPr lang="ja-JP" altLang="en-US" sz="2800" dirty="0">
              <a:solidFill>
                <a:schemeClr val="bg1"/>
              </a:solidFill>
              <a:latin typeface="HG正楷書体-PRO" pitchFamily="66" charset="-128"/>
              <a:ea typeface="HG正楷書体-PRO" pitchFamily="66" charset="-128"/>
            </a:endParaRPr>
          </a:p>
        </p:txBody>
      </p:sp>
    </p:spTree>
    <p:extLst>
      <p:ext uri="{BB962C8B-B14F-4D97-AF65-F5344CB8AC3E}">
        <p14:creationId xmlns:p14="http://schemas.microsoft.com/office/powerpoint/2010/main" val="377306002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Yasushi\Documents\GomPlayer\Capture\VTS_01_3.VOB_000362348.jpg"/>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7483" r="-9857" b="13562"/>
          <a:stretch/>
        </p:blipFill>
        <p:spPr bwMode="auto">
          <a:xfrm>
            <a:off x="0" y="8372"/>
            <a:ext cx="1243270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8700120" y="8372"/>
            <a:ext cx="3491880" cy="6849628"/>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360000" tIns="540000" rIns="360000" bIns="360000" rtlCol="0">
            <a:noAutofit/>
          </a:bodyPr>
          <a:lstStyle/>
          <a:p>
            <a:pPr>
              <a:spcAft>
                <a:spcPts val="1200"/>
              </a:spcAft>
            </a:pPr>
            <a:r>
              <a:rPr lang="ja-JP" altLang="en-US" sz="3200" dirty="0">
                <a:solidFill>
                  <a:srgbClr val="FFD297"/>
                </a:solidFill>
                <a:latin typeface="HG正楷書体-PRO" pitchFamily="66" charset="-128"/>
                <a:ea typeface="HG正楷書体-PRO" pitchFamily="66" charset="-128"/>
              </a:rPr>
              <a:t>現代の負心文学</a:t>
            </a:r>
            <a:endParaRPr lang="en-US" altLang="ja-JP" sz="32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ところが、大学に合格した江林は、魏鉄民に別れを告げ、高級幹部の娘のもとへ去っていく。</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ja-JP" altLang="en-US" sz="2000" dirty="0">
                <a:solidFill>
                  <a:schemeClr val="bg1"/>
                </a:solidFill>
                <a:latin typeface="HG正楷書体-PRO" pitchFamily="66" charset="-128"/>
                <a:ea typeface="HG正楷書体-PRO" pitchFamily="66" charset="-128"/>
              </a:rPr>
              <a:t>中国ドラマ「愛是一顆幸福的子弾」</a:t>
            </a:r>
            <a:endParaRPr lang="en-US" altLang="ja-JP" sz="2000" dirty="0">
              <a:solidFill>
                <a:schemeClr val="bg1"/>
              </a:solidFill>
              <a:latin typeface="HG正楷書体-PRO" pitchFamily="66" charset="-128"/>
              <a:ea typeface="HG正楷書体-PRO" pitchFamily="66" charset="-128"/>
            </a:endParaRPr>
          </a:p>
        </p:txBody>
      </p:sp>
      <p:pic>
        <p:nvPicPr>
          <p:cNvPr id="4" name="Picture 4" descr="「video transparent」の画像検索結果">
            <a:extLst>
              <a:ext uri="{FF2B5EF4-FFF2-40B4-BE49-F238E27FC236}">
                <a16:creationId xmlns:a16="http://schemas.microsoft.com/office/drawing/2014/main" id="{5B31DD94-DFFE-415A-A7F1-CCB6C3B11E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0576" y="5949280"/>
            <a:ext cx="769268" cy="7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2938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中国ドラマ「愛是一顆幸福的子弾」（別れ）">
            <a:hlinkClick r:id="" action="ppaction://media"/>
            <a:extLst>
              <a:ext uri="{FF2B5EF4-FFF2-40B4-BE49-F238E27FC236}">
                <a16:creationId xmlns:a16="http://schemas.microsoft.com/office/drawing/2014/main" id="{F4A32453-6014-4755-8C77-37AA536690C4}"/>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62548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asushi\Documents\GomPlayer\Capture\VTS_04_3.VOB_002350687.jpg"/>
          <p:cNvPicPr>
            <a:picLocks noChangeAspect="1" noChangeArrowheads="1"/>
          </p:cNvPicPr>
          <p:nvPr/>
        </p:nvPicPr>
        <p:blipFill rotWithShape="1">
          <a:blip r:embed="rId3">
            <a:extLst>
              <a:ext uri="{28A0092B-C50C-407E-A947-70E740481C1C}">
                <a14:useLocalDpi xmlns:a14="http://schemas.microsoft.com/office/drawing/2010/main" val="0"/>
              </a:ext>
            </a:extLst>
          </a:blip>
          <a:srcRect l="24003" t="12813" r="-24003" b="13405"/>
          <a:stretch/>
        </p:blipFill>
        <p:spPr bwMode="auto">
          <a:xfrm>
            <a:off x="5331" y="8372"/>
            <a:ext cx="11590719" cy="684125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816080" y="8372"/>
            <a:ext cx="5370589" cy="6849628"/>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360000" tIns="540000" rIns="360000" bIns="360000" rtlCol="0">
            <a:noAutofit/>
          </a:bodyPr>
          <a:lstStyle/>
          <a:p>
            <a:pPr>
              <a:spcAft>
                <a:spcPts val="1200"/>
              </a:spcAft>
            </a:pPr>
            <a:r>
              <a:rPr lang="ja-JP" altLang="en-US" sz="3200" dirty="0">
                <a:solidFill>
                  <a:srgbClr val="FFD297"/>
                </a:solidFill>
                <a:latin typeface="HG正楷書体-PRO" pitchFamily="66" charset="-128"/>
                <a:ea typeface="HG正楷書体-PRO" pitchFamily="66" charset="-128"/>
              </a:rPr>
              <a:t>現代の負心文学</a:t>
            </a:r>
            <a:endParaRPr lang="en-US" altLang="ja-JP" sz="32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大学卒業後、故郷の銀行で要職を得た江林は、魏鉄民と再会する。</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江林が去った後、彼の親友と結婚した彼女は、やがてその夫にも裏切られる。</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ja-JP" altLang="en-US" sz="2000" dirty="0">
                <a:solidFill>
                  <a:schemeClr val="bg1"/>
                </a:solidFill>
                <a:latin typeface="HG正楷書体-PRO" pitchFamily="66" charset="-128"/>
                <a:ea typeface="HG正楷書体-PRO" pitchFamily="66" charset="-128"/>
              </a:rPr>
              <a:t>中国ドラマ「愛是一顆幸福的子弾</a:t>
            </a:r>
            <a:r>
              <a:rPr lang="ja-JP" altLang="en-US" sz="2800" dirty="0">
                <a:solidFill>
                  <a:schemeClr val="bg1"/>
                </a:solidFill>
                <a:latin typeface="HG正楷書体-PRO" pitchFamily="66" charset="-128"/>
                <a:ea typeface="HG正楷書体-PRO" pitchFamily="66" charset="-128"/>
              </a:rPr>
              <a:t>」</a:t>
            </a:r>
            <a:endParaRPr lang="en-US" altLang="ja-JP" sz="2800" dirty="0">
              <a:solidFill>
                <a:schemeClr val="bg1"/>
              </a:solidFill>
              <a:latin typeface="HG正楷書体-PRO" pitchFamily="66" charset="-128"/>
              <a:ea typeface="HG正楷書体-PRO" pitchFamily="66" charset="-128"/>
            </a:endParaRPr>
          </a:p>
        </p:txBody>
      </p:sp>
    </p:spTree>
    <p:extLst>
      <p:ext uri="{BB962C8B-B14F-4D97-AF65-F5344CB8AC3E}">
        <p14:creationId xmlns:p14="http://schemas.microsoft.com/office/powerpoint/2010/main" val="143741573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Yasushi\Documents\GomPlayer\Capture\VTS_04_3.VOB_002402087.jpg"/>
          <p:cNvPicPr>
            <a:picLocks noChangeAspect="1" noChangeArrowheads="1"/>
          </p:cNvPicPr>
          <p:nvPr/>
        </p:nvPicPr>
        <p:blipFill rotWithShape="1">
          <a:blip r:embed="rId3">
            <a:extLst>
              <a:ext uri="{28A0092B-C50C-407E-A947-70E740481C1C}">
                <a14:useLocalDpi xmlns:a14="http://schemas.microsoft.com/office/drawing/2010/main" val="0"/>
              </a:ext>
            </a:extLst>
          </a:blip>
          <a:srcRect l="11819" t="13188" r="-11819" b="13433"/>
          <a:stretch/>
        </p:blipFill>
        <p:spPr bwMode="auto">
          <a:xfrm>
            <a:off x="0" y="0"/>
            <a:ext cx="11668399" cy="684962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176120" y="-3675"/>
            <a:ext cx="5012113" cy="6849628"/>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360000" tIns="540000" rIns="360000" bIns="360000" rtlCol="0">
            <a:noAutofit/>
          </a:bodyPr>
          <a:lstStyle/>
          <a:p>
            <a:pPr>
              <a:spcAft>
                <a:spcPts val="1200"/>
              </a:spcAft>
            </a:pPr>
            <a:r>
              <a:rPr lang="ja-JP" altLang="en-US" sz="3200" dirty="0">
                <a:solidFill>
                  <a:srgbClr val="FFD297"/>
                </a:solidFill>
                <a:latin typeface="HG正楷書体-PRO" pitchFamily="66" charset="-128"/>
                <a:ea typeface="HG正楷書体-PRO" pitchFamily="66" charset="-128"/>
              </a:rPr>
              <a:t>現代の負心文学</a:t>
            </a:r>
            <a:endParaRPr lang="en-US" altLang="ja-JP" sz="32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二人の男に裏切られ、心に傷を負った魏鉄民。</a:t>
            </a:r>
            <a:endParaRPr lang="en-US" altLang="ja-JP" sz="2800" dirty="0">
              <a:solidFill>
                <a:schemeClr val="bg1"/>
              </a:solidFill>
              <a:latin typeface="HG正楷書体-PRO" pitchFamily="66" charset="-128"/>
              <a:ea typeface="HG正楷書体-PRO" pitchFamily="66" charset="-128"/>
            </a:endParaRPr>
          </a:p>
          <a:p>
            <a:pPr>
              <a:spcAft>
                <a:spcPts val="1200"/>
              </a:spcAft>
            </a:pPr>
            <a:r>
              <a:rPr lang="ja-JP" altLang="en-US" sz="2800" dirty="0">
                <a:solidFill>
                  <a:schemeClr val="bg1"/>
                </a:solidFill>
                <a:latin typeface="HG正楷書体-PRO" pitchFamily="66" charset="-128"/>
                <a:ea typeface="HG正楷書体-PRO" pitchFamily="66" charset="-128"/>
              </a:rPr>
              <a:t>　そんな彼女のひたむきな愛情を思い出し、本当に大切なものは何かに気づいた江林は、彼女に許しを求め、すべてを捨ててやり直すことを誓う。</a:t>
            </a:r>
            <a:endParaRPr lang="en-US" altLang="ja-JP" sz="2800" dirty="0">
              <a:solidFill>
                <a:schemeClr val="bg1"/>
              </a:solidFill>
              <a:latin typeface="HG正楷書体-PRO" pitchFamily="66" charset="-128"/>
              <a:ea typeface="HG正楷書体-PRO" pitchFamily="66" charset="-128"/>
            </a:endParaRPr>
          </a:p>
          <a:p>
            <a:pPr algn="r">
              <a:spcAft>
                <a:spcPts val="1200"/>
              </a:spcAft>
            </a:pPr>
            <a:r>
              <a:rPr lang="ja-JP" altLang="en-US" sz="2000" dirty="0">
                <a:solidFill>
                  <a:schemeClr val="bg1"/>
                </a:solidFill>
                <a:latin typeface="HG正楷書体-PRO" pitchFamily="66" charset="-128"/>
                <a:ea typeface="HG正楷書体-PRO" pitchFamily="66" charset="-128"/>
              </a:rPr>
              <a:t>中国ドラマ「愛是一顆幸福的子弾」</a:t>
            </a:r>
            <a:endParaRPr lang="en-US" altLang="ja-JP" sz="2000" dirty="0">
              <a:solidFill>
                <a:schemeClr val="bg1"/>
              </a:solidFill>
              <a:latin typeface="HG正楷書体-PRO" pitchFamily="66" charset="-128"/>
              <a:ea typeface="HG正楷書体-PRO" pitchFamily="66" charset="-128"/>
            </a:endParaRPr>
          </a:p>
        </p:txBody>
      </p:sp>
      <p:pic>
        <p:nvPicPr>
          <p:cNvPr id="4" name="Picture 4" descr="「video transparent」の画像検索結果">
            <a:extLst>
              <a:ext uri="{FF2B5EF4-FFF2-40B4-BE49-F238E27FC236}">
                <a16:creationId xmlns:a16="http://schemas.microsoft.com/office/drawing/2014/main" id="{1BD76951-0B98-4856-8634-57CC15B247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0576" y="5949280"/>
            <a:ext cx="769268" cy="7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0773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中国ドラマ「愛是一顆幸福的子弾」（求婚）">
            <a:hlinkClick r:id="" action="ppaction://media"/>
            <a:extLst>
              <a:ext uri="{FF2B5EF4-FFF2-40B4-BE49-F238E27FC236}">
                <a16:creationId xmlns:a16="http://schemas.microsoft.com/office/drawing/2014/main" id="{3F9C5EB9-28AC-4F11-A1CF-79C5EF519F65}"/>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66128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6" name="Rectangle 2">
            <a:extLst>
              <a:ext uri="{FF2B5EF4-FFF2-40B4-BE49-F238E27FC236}">
                <a16:creationId xmlns:a16="http://schemas.microsoft.com/office/drawing/2014/main" id="{14449B69-21CD-4506-A94E-D910A78FBD35}"/>
              </a:ext>
            </a:extLst>
          </p:cNvPr>
          <p:cNvSpPr txBox="1">
            <a:spLocks noChangeArrowheads="1"/>
          </p:cNvSpPr>
          <p:nvPr/>
        </p:nvSpPr>
        <p:spPr bwMode="auto">
          <a:xfrm>
            <a:off x="0" y="-4763"/>
            <a:ext cx="12192000" cy="68580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lvl="0" eaLnBrk="1" hangingPunct="1">
              <a:lnSpc>
                <a:spcPct val="100000"/>
              </a:lnSpc>
              <a:buClrTx/>
              <a:buSzTx/>
            </a:pPr>
            <a:r>
              <a:rPr lang="ja-JP" altLang="en-US"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第一節</a:t>
            </a:r>
            <a:endParaRPr lang="en-US" altLang="ja-JP"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000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defRPr/>
            </a:pPr>
            <a:r>
              <a:rPr lang="ja-JP" altLang="en-US"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北宋</a:t>
            </a:r>
            <a:endParaRPr lang="en-US" altLang="ja-JP"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FFCC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r>
              <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庶民時代の到来</a:t>
            </a:r>
            <a:endParaRPr lang="ja-JP" altLang="en-US" sz="4000" kern="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16363628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地図 が含まれている画像&#10;&#10;自動的に生成された説明">
            <a:extLst>
              <a:ext uri="{FF2B5EF4-FFF2-40B4-BE49-F238E27FC236}">
                <a16:creationId xmlns:a16="http://schemas.microsoft.com/office/drawing/2014/main" id="{BBC0788C-6AB2-41EC-B94E-FC8F1EAEC9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22" t="4219" r="5847" b="52842"/>
          <a:stretch/>
        </p:blipFill>
        <p:spPr>
          <a:xfrm>
            <a:off x="-1" y="4374"/>
            <a:ext cx="12204000" cy="6858000"/>
          </a:xfrm>
          <a:prstGeom prst="rect">
            <a:avLst/>
          </a:prstGeom>
        </p:spPr>
      </p:pic>
      <p:sp>
        <p:nvSpPr>
          <p:cNvPr id="3075" name="Line 3"/>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3076" name="Line 4"/>
          <p:cNvSpPr>
            <a:spLocks noChangeShapeType="1"/>
          </p:cNvSpPr>
          <p:nvPr/>
        </p:nvSpPr>
        <p:spPr bwMode="auto">
          <a:xfrm>
            <a:off x="1981200" y="1125539"/>
            <a:ext cx="0" cy="1582737"/>
          </a:xfrm>
          <a:prstGeom prst="line">
            <a:avLst/>
          </a:prstGeom>
          <a:noFill/>
          <a:ln w="12700" cap="sq">
            <a:solidFill>
              <a:schemeClr val="tx1"/>
            </a:solidFill>
            <a:round/>
            <a:headEnd/>
            <a:tailEnd/>
          </a:ln>
        </p:spPr>
        <p:txBody>
          <a:bodyPr wrap="none" lIns="90000" tIns="46800" rIns="90000" bIns="46800" anchor="ctr">
            <a:spAutoFit/>
          </a:bodyPr>
          <a:lstStyle/>
          <a:p>
            <a:endParaRPr lang="ja-JP" altLang="en-US"/>
          </a:p>
        </p:txBody>
      </p:sp>
      <p:sp>
        <p:nvSpPr>
          <p:cNvPr id="3078" name="Line 6"/>
          <p:cNvSpPr>
            <a:spLocks noChangeShapeType="1"/>
          </p:cNvSpPr>
          <p:nvPr/>
        </p:nvSpPr>
        <p:spPr bwMode="auto">
          <a:xfrm>
            <a:off x="1981200" y="2708276"/>
            <a:ext cx="0" cy="360363"/>
          </a:xfrm>
          <a:prstGeom prst="line">
            <a:avLst/>
          </a:prstGeom>
          <a:noFill/>
          <a:ln w="12700" cap="rnd">
            <a:solidFill>
              <a:schemeClr val="tx1"/>
            </a:solidFill>
            <a:round/>
            <a:headEnd/>
            <a:tailEnd/>
          </a:ln>
        </p:spPr>
        <p:txBody>
          <a:bodyPr lIns="378000" tIns="82800" rIns="378000" bIns="190800" anchor="ctr">
            <a:spAutoFit/>
          </a:bodyPr>
          <a:lstStyle/>
          <a:p>
            <a:endParaRPr lang="ja-JP" altLang="en-US"/>
          </a:p>
        </p:txBody>
      </p:sp>
      <p:sp>
        <p:nvSpPr>
          <p:cNvPr id="3081" name="Line 9"/>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graphicFrame>
        <p:nvGraphicFramePr>
          <p:cNvPr id="194715" name="Group 155"/>
          <p:cNvGraphicFramePr>
            <a:graphicFrameLocks noGrp="1"/>
          </p:cNvGraphicFramePr>
          <p:nvPr>
            <p:ph sz="half" idx="2"/>
          </p:nvPr>
        </p:nvGraphicFramePr>
        <p:xfrm>
          <a:off x="0" y="4375"/>
          <a:ext cx="3817089" cy="6853626"/>
        </p:xfrm>
        <a:graphic>
          <a:graphicData uri="http://schemas.openxmlformats.org/drawingml/2006/table">
            <a:tbl>
              <a:tblPr/>
              <a:tblGrid>
                <a:gridCol w="687076">
                  <a:extLst>
                    <a:ext uri="{9D8B030D-6E8A-4147-A177-3AD203B41FA5}">
                      <a16:colId xmlns:a16="http://schemas.microsoft.com/office/drawing/2014/main" val="20000"/>
                    </a:ext>
                  </a:extLst>
                </a:gridCol>
                <a:gridCol w="796818">
                  <a:extLst>
                    <a:ext uri="{9D8B030D-6E8A-4147-A177-3AD203B41FA5}">
                      <a16:colId xmlns:a16="http://schemas.microsoft.com/office/drawing/2014/main" val="20001"/>
                    </a:ext>
                  </a:extLst>
                </a:gridCol>
                <a:gridCol w="244930">
                  <a:extLst>
                    <a:ext uri="{9D8B030D-6E8A-4147-A177-3AD203B41FA5}">
                      <a16:colId xmlns:a16="http://schemas.microsoft.com/office/drawing/2014/main" val="20002"/>
                    </a:ext>
                  </a:extLst>
                </a:gridCol>
                <a:gridCol w="551887">
                  <a:extLst>
                    <a:ext uri="{9D8B030D-6E8A-4147-A177-3AD203B41FA5}">
                      <a16:colId xmlns:a16="http://schemas.microsoft.com/office/drawing/2014/main" val="20003"/>
                    </a:ext>
                  </a:extLst>
                </a:gridCol>
                <a:gridCol w="456461">
                  <a:extLst>
                    <a:ext uri="{9D8B030D-6E8A-4147-A177-3AD203B41FA5}">
                      <a16:colId xmlns:a16="http://schemas.microsoft.com/office/drawing/2014/main" val="20004"/>
                    </a:ext>
                  </a:extLst>
                </a:gridCol>
                <a:gridCol w="1079917">
                  <a:extLst>
                    <a:ext uri="{9D8B030D-6E8A-4147-A177-3AD203B41FA5}">
                      <a16:colId xmlns:a16="http://schemas.microsoft.com/office/drawing/2014/main" val="20005"/>
                    </a:ext>
                  </a:extLst>
                </a:gridCol>
              </a:tblGrid>
              <a:tr h="55888">
                <a:tc rowSpan="20">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1000BC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900BC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800BC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700BC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1000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1900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anose="02020600040205080304" pitchFamily="18" charset="-128"/>
                          <a:ea typeface="ＭＳ Ｐ明朝" panose="02020600040205080304"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07623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殷</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1600BC</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頃</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06181">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周</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1046BC-771BC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94210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春秋戦国時代</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770BC-221BC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5488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秦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221BC-207BC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64190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漢</a:t>
                      </a:r>
                      <a:r>
                        <a:rPr kumimoji="1" lang="ja-JP" altLang="en-US"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206BC-220AD</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154888">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220-265</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221-263</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222-280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154888">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153347">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五胡十六国時代</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東晋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317-420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8"/>
                  </a:ext>
                </a:extLst>
              </a:tr>
              <a:tr h="260277">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439-589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420-589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15334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581-619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42634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15334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6633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281034">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en-US"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47502">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14"/>
                  </a:ext>
                </a:extLst>
              </a:tr>
              <a:tr h="18522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50937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6"/>
                  </a:ext>
                </a:extLst>
              </a:tr>
              <a:tr h="43432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1616-1912</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7"/>
                  </a:ext>
                </a:extLst>
              </a:tr>
              <a:tr h="15334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8"/>
                  </a:ext>
                </a:extLst>
              </a:tr>
              <a:tr h="209179">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9"/>
                  </a:ext>
                </a:extLst>
              </a:tr>
            </a:tbl>
          </a:graphicData>
        </a:graphic>
      </p:graphicFrame>
      <p:sp>
        <p:nvSpPr>
          <p:cNvPr id="4" name="正方形/長方形 3">
            <a:extLst>
              <a:ext uri="{FF2B5EF4-FFF2-40B4-BE49-F238E27FC236}">
                <a16:creationId xmlns:a16="http://schemas.microsoft.com/office/drawing/2014/main" id="{23B5F960-8280-4AC9-8099-13741E2B90EF}"/>
              </a:ext>
            </a:extLst>
          </p:cNvPr>
          <p:cNvSpPr/>
          <p:nvPr/>
        </p:nvSpPr>
        <p:spPr bwMode="auto">
          <a:xfrm>
            <a:off x="3810000" y="218116"/>
            <a:ext cx="2472548" cy="1698716"/>
          </a:xfrm>
          <a:prstGeom prst="rect">
            <a:avLst/>
          </a:prstGeom>
          <a:solidFill>
            <a:schemeClr val="bg1"/>
          </a:solidFill>
          <a:ln w="6350" cap="flat" cmpd="sng" algn="ctr">
            <a:solidFill>
              <a:srgbClr val="FFFFCC"/>
            </a:solidFill>
            <a:prstDash val="solid"/>
            <a:round/>
            <a:headEnd type="oval" w="med" len="med"/>
            <a:tailEnd type="none" w="med" len="med"/>
          </a:ln>
          <a:effectLst/>
        </p:spPr>
        <p:txBody>
          <a:bodyPr vert="horz" wrap="square" lIns="0" tIns="0" rIns="0" bIns="0" numCol="1" rtlCol="0" anchor="ctr" anchorCtr="0" compatLnSpc="1">
            <a:prstTxWarp prst="textNoShape">
              <a:avLst/>
            </a:prstTxWarp>
            <a:noAutofit/>
          </a:bodyPr>
          <a:lstStyle/>
          <a:p>
            <a:pPr marL="190500" marR="0" indent="0" algn="ctr" defTabSz="914400" rtl="0" eaLnBrk="1" fontAlgn="base" latinLnBrk="0" hangingPunct="1">
              <a:lnSpc>
                <a:spcPct val="100000"/>
              </a:lnSpc>
              <a:spcBef>
                <a:spcPts val="0"/>
              </a:spcBef>
              <a:spcAft>
                <a:spcPct val="0"/>
              </a:spcAft>
              <a:buClr>
                <a:schemeClr val="bg2"/>
              </a:buClr>
              <a:buSzPct val="80000"/>
              <a:buFont typeface="Wingdings" pitchFamily="2" charset="2"/>
              <a:buNone/>
              <a:tabLst/>
            </a:pPr>
            <a:r>
              <a:rPr kumimoji="1" lang="ja-JP" altLang="en-US" sz="2400" b="0" i="0" u="heavy" strike="noStrike" cap="none" normalizeH="0" dirty="0">
                <a:ln>
                  <a:noFill/>
                </a:ln>
                <a:effectLst/>
                <a:uFill>
                  <a:solidFill>
                    <a:srgbClr val="FFC000"/>
                  </a:solidFill>
                </a:uFill>
                <a:latin typeface="HG正楷書体-PRO" panose="03000600000000000000" pitchFamily="66" charset="-128"/>
                <a:ea typeface="HG正楷書体-PRO" panose="03000600000000000000" pitchFamily="66" charset="-128"/>
              </a:rPr>
              <a:t>五代十国時代</a:t>
            </a:r>
            <a:endParaRPr kumimoji="1" lang="en-US" altLang="ja-JP" sz="2400" b="0" i="0" u="heavy" strike="noStrike" cap="none" normalizeH="0" dirty="0">
              <a:ln>
                <a:noFill/>
              </a:ln>
              <a:effectLst/>
              <a:uFill>
                <a:solidFill>
                  <a:srgbClr val="FFC000"/>
                </a:solidFill>
              </a:uFill>
              <a:latin typeface="HG正楷書体-PRO" panose="03000600000000000000" pitchFamily="66" charset="-128"/>
              <a:ea typeface="HG正楷書体-PRO" panose="03000600000000000000" pitchFamily="66" charset="-128"/>
            </a:endParaRPr>
          </a:p>
          <a:p>
            <a:pPr marL="190500" marR="0" indent="0" algn="ctr" defTabSz="914400" rtl="0" eaLnBrk="1" fontAlgn="base" latinLnBrk="0" hangingPunct="1">
              <a:lnSpc>
                <a:spcPct val="100000"/>
              </a:lnSpc>
              <a:spcBef>
                <a:spcPts val="0"/>
              </a:spcBef>
              <a:spcAft>
                <a:spcPct val="0"/>
              </a:spcAft>
              <a:buClr>
                <a:schemeClr val="bg2"/>
              </a:buClr>
              <a:buSzPct val="80000"/>
              <a:buFont typeface="Wingdings" pitchFamily="2" charset="2"/>
              <a:buNone/>
              <a:tabLst/>
            </a:pPr>
            <a:r>
              <a:rPr kumimoji="1" lang="en-US" altLang="ja-JP" sz="2000" b="0" i="0" strike="noStrike" cap="none" normalizeH="0" dirty="0">
                <a:ln>
                  <a:noFill/>
                </a:ln>
                <a:effectLst/>
                <a:uFill>
                  <a:solidFill>
                    <a:srgbClr val="FFC000"/>
                  </a:solidFill>
                </a:uFill>
                <a:latin typeface="HG正楷書体-PRO" panose="03000600000000000000" pitchFamily="66" charset="-128"/>
                <a:ea typeface="HG正楷書体-PRO" panose="03000600000000000000" pitchFamily="66" charset="-128"/>
              </a:rPr>
              <a:t>(907-960)</a:t>
            </a:r>
            <a:endParaRPr kumimoji="1" lang="ja-JP" altLang="en-US" sz="2000" b="0" i="0" strike="noStrike" cap="none" normalizeH="0" dirty="0">
              <a:ln>
                <a:noFill/>
              </a:ln>
              <a:effectLst/>
              <a:uFill>
                <a:solidFill>
                  <a:srgbClr val="FFC000"/>
                </a:solidFill>
              </a:uFill>
              <a:latin typeface="HG正楷書体-PRO" panose="03000600000000000000" pitchFamily="66" charset="-128"/>
              <a:ea typeface="HG正楷書体-PRO" panose="03000600000000000000" pitchFamily="66" charset="-128"/>
            </a:endParaRPr>
          </a:p>
        </p:txBody>
      </p:sp>
      <p:sp>
        <p:nvSpPr>
          <p:cNvPr id="28" name="Text Box 298">
            <a:extLst>
              <a:ext uri="{FF2B5EF4-FFF2-40B4-BE49-F238E27FC236}">
                <a16:creationId xmlns:a16="http://schemas.microsoft.com/office/drawing/2014/main" id="{C7155C61-0BF4-4481-8179-CCB61D76DBCA}"/>
              </a:ext>
            </a:extLst>
          </p:cNvPr>
          <p:cNvSpPr txBox="1">
            <a:spLocks noChangeArrowheads="1"/>
          </p:cNvSpPr>
          <p:nvPr/>
        </p:nvSpPr>
        <p:spPr bwMode="auto">
          <a:xfrm>
            <a:off x="3809999" y="-4634"/>
            <a:ext cx="8394000" cy="6883400"/>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6350" algn="ctr">
            <a:noFill/>
            <a:miter lim="800000"/>
            <a:headEnd/>
            <a:tailEnd type="none" w="lg" len="med"/>
          </a:ln>
        </p:spPr>
        <p:txBody>
          <a:bodyPr vert="eaVert" lIns="0" tIns="540000" rIns="0" bIns="360000" anchor="ctr" anchorCtr="0"/>
          <a:lstStyle/>
          <a:p>
            <a:pPr>
              <a:lnSpc>
                <a:spcPct val="100000"/>
              </a:lnSpc>
              <a:spcBef>
                <a:spcPct val="0"/>
              </a:spcBef>
              <a:buClrTx/>
              <a:buSzTx/>
              <a:buFontTx/>
              <a:buNone/>
            </a:pPr>
            <a:r>
              <a:rPr lang="ja-JP" altLang="en-US"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a:t>
            </a:r>
          </a:p>
        </p:txBody>
      </p:sp>
      <p:grpSp>
        <p:nvGrpSpPr>
          <p:cNvPr id="21" name="グループ化 17">
            <a:extLst>
              <a:ext uri="{FF2B5EF4-FFF2-40B4-BE49-F238E27FC236}">
                <a16:creationId xmlns:a16="http://schemas.microsoft.com/office/drawing/2014/main" id="{9CEDCA79-F9A8-4B31-AECC-A0731A6207F5}"/>
              </a:ext>
            </a:extLst>
          </p:cNvPr>
          <p:cNvGrpSpPr>
            <a:grpSpLocks/>
          </p:cNvGrpSpPr>
          <p:nvPr/>
        </p:nvGrpSpPr>
        <p:grpSpPr bwMode="auto">
          <a:xfrm>
            <a:off x="3376531" y="4028770"/>
            <a:ext cx="8822865" cy="1582737"/>
            <a:chOff x="1749372" y="3727142"/>
            <a:chExt cx="8821825" cy="2141554"/>
          </a:xfrm>
        </p:grpSpPr>
        <p:sp>
          <p:nvSpPr>
            <p:cNvPr id="22" name="Line 42">
              <a:extLst>
                <a:ext uri="{FF2B5EF4-FFF2-40B4-BE49-F238E27FC236}">
                  <a16:creationId xmlns:a16="http://schemas.microsoft.com/office/drawing/2014/main" id="{5AEA400F-74FE-4A04-AF1A-17A663A615F4}"/>
                </a:ext>
              </a:extLst>
            </p:cNvPr>
            <p:cNvSpPr>
              <a:spLocks noChangeShapeType="1"/>
            </p:cNvSpPr>
            <p:nvPr/>
          </p:nvSpPr>
          <p:spPr bwMode="auto">
            <a:xfrm>
              <a:off x="1749372" y="4714648"/>
              <a:ext cx="1646956" cy="0"/>
            </a:xfrm>
            <a:prstGeom prst="line">
              <a:avLst/>
            </a:prstGeom>
            <a:noFill/>
            <a:ln w="19050">
              <a:solidFill>
                <a:srgbClr val="800000"/>
              </a:solidFill>
              <a:round/>
              <a:headEnd type="oval" w="lg" len="lg"/>
              <a:tailEnd type="none" w="lg" len="med"/>
            </a:ln>
            <a:effectLst>
              <a:outerShdw blurRad="63500" sx="102000" sy="102000" algn="ctr" rotWithShape="0">
                <a:prstClr val="black">
                  <a:alpha val="40000"/>
                </a:prstClr>
              </a:outerShdw>
            </a:effectLst>
          </p:spPr>
          <p:txBody>
            <a:bodyPr wrap="square" lIns="0" tIns="0" rIns="0" bIns="0">
              <a:spAutoFit/>
            </a:bodyPr>
            <a:lstStyle/>
            <a:p>
              <a:endParaRPr lang="ja-JP" altLang="en-US" dirty="0"/>
            </a:p>
          </p:txBody>
        </p:sp>
        <p:sp>
          <p:nvSpPr>
            <p:cNvPr id="23" name="AutoShape 43">
              <a:extLst>
                <a:ext uri="{FF2B5EF4-FFF2-40B4-BE49-F238E27FC236}">
                  <a16:creationId xmlns:a16="http://schemas.microsoft.com/office/drawing/2014/main" id="{E89F6090-7872-4297-AC04-2DB9BFB56A2E}"/>
                </a:ext>
              </a:extLst>
            </p:cNvPr>
            <p:cNvSpPr>
              <a:spLocks noChangeArrowheads="1"/>
            </p:cNvSpPr>
            <p:nvPr/>
          </p:nvSpPr>
          <p:spPr bwMode="auto">
            <a:xfrm>
              <a:off x="2203467" y="3727142"/>
              <a:ext cx="8367730" cy="2141554"/>
            </a:xfrm>
            <a:prstGeom prst="star32">
              <a:avLst>
                <a:gd name="adj" fmla="val 40028"/>
              </a:avLst>
            </a:prstGeom>
            <a:gradFill rotWithShape="1">
              <a:gsLst>
                <a:gs pos="50000">
                  <a:srgbClr val="800000"/>
                </a:gs>
                <a:gs pos="100000">
                  <a:srgbClr val="C00000">
                    <a:alpha val="0"/>
                  </a:srgbClr>
                </a:gs>
              </a:gsLst>
              <a:path path="shape">
                <a:fillToRect l="50000" t="50000" r="50000" b="50000"/>
              </a:path>
            </a:gradFill>
            <a:ln w="6350" algn="ctr">
              <a:noFill/>
              <a:miter lim="800000"/>
              <a:headEnd/>
              <a:tailEnd type="none" w="lg" len="med"/>
            </a:ln>
          </p:spPr>
          <p:txBody>
            <a:bodyPr wrap="none" lIns="0" tIns="216000" rIns="0" bIns="0" anchor="ctr"/>
            <a:lstStyle/>
            <a:p>
              <a:pPr algn="ctr">
                <a:spcBef>
                  <a:spcPct val="0"/>
                </a:spcBef>
                <a:buClrTx/>
                <a:buSzTx/>
                <a:buFontTx/>
                <a:buNone/>
              </a:pPr>
              <a:r>
                <a:rPr lang="ja-JP" altLang="en-US" sz="28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五代十国時代</a:t>
              </a: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─門閥貴族が没落し文人官僚が実権掌握</a:t>
              </a:r>
              <a:endPar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algn="ctr">
                <a:spcBef>
                  <a:spcPct val="0"/>
                </a:spcBef>
                <a:buClrTx/>
                <a:buSzTx/>
                <a:buFontTx/>
                <a:buNone/>
              </a:pPr>
              <a:endPar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grpSp>
      <p:grpSp>
        <p:nvGrpSpPr>
          <p:cNvPr id="6" name="グループ化 5">
            <a:extLst>
              <a:ext uri="{FF2B5EF4-FFF2-40B4-BE49-F238E27FC236}">
                <a16:creationId xmlns:a16="http://schemas.microsoft.com/office/drawing/2014/main" id="{6091FF3A-460E-4C06-B989-124A9C06AFCA}"/>
              </a:ext>
            </a:extLst>
          </p:cNvPr>
          <p:cNvGrpSpPr/>
          <p:nvPr/>
        </p:nvGrpSpPr>
        <p:grpSpPr>
          <a:xfrm>
            <a:off x="3368619" y="4922003"/>
            <a:ext cx="8806482" cy="1285824"/>
            <a:chOff x="3318891" y="5838509"/>
            <a:chExt cx="8806482" cy="1285824"/>
          </a:xfrm>
        </p:grpSpPr>
        <p:sp>
          <p:nvSpPr>
            <p:cNvPr id="25" name="Oval 44">
              <a:extLst>
                <a:ext uri="{FF2B5EF4-FFF2-40B4-BE49-F238E27FC236}">
                  <a16:creationId xmlns:a16="http://schemas.microsoft.com/office/drawing/2014/main" id="{DE8E44B9-11A3-4D9D-B178-074231F7E791}"/>
                </a:ext>
              </a:extLst>
            </p:cNvPr>
            <p:cNvSpPr>
              <a:spLocks noChangeArrowheads="1"/>
            </p:cNvSpPr>
            <p:nvPr/>
          </p:nvSpPr>
          <p:spPr bwMode="auto">
            <a:xfrm>
              <a:off x="3756657" y="5898080"/>
              <a:ext cx="8368716" cy="1226253"/>
            </a:xfrm>
            <a:prstGeom prst="ellipse">
              <a:avLst/>
            </a:prstGeom>
            <a:gradFill rotWithShape="1">
              <a:gsLst>
                <a:gs pos="0">
                  <a:srgbClr val="C0C0C0"/>
                </a:gs>
                <a:gs pos="100000">
                  <a:srgbClr val="000000">
                    <a:alpha val="0"/>
                  </a:srgbClr>
                </a:gs>
              </a:gsLst>
              <a:path path="shape">
                <a:fillToRect l="50000" t="50000" r="50000" b="50000"/>
              </a:path>
            </a:gradFill>
            <a:ln w="9525">
              <a:noFill/>
              <a:round/>
              <a:headEnd/>
              <a:tailEnd/>
            </a:ln>
          </p:spPr>
          <p:txBody>
            <a:bodyPr lIns="0" tIns="0" rIns="0" bIns="0" anchor="ctr"/>
            <a:lstStyle/>
            <a:p>
              <a:pPr algn="ctr">
                <a:lnSpc>
                  <a:spcPct val="100000"/>
                </a:lnSpc>
                <a:spcBef>
                  <a:spcPct val="0"/>
                </a:spcBef>
              </a:pPr>
              <a:r>
                <a:rPr lang="ja-JP" altLang="en-US" sz="28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宋代以降</a:t>
              </a: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─皇帝の独裁体制が確立</a:t>
              </a:r>
              <a:r>
                <a:rPr lang="ja-JP" altLang="en-US" sz="2400" dirty="0">
                  <a:solidFill>
                    <a:schemeClr val="bg1"/>
                  </a:solidFill>
                  <a:latin typeface="HG正楷書体-PRO" panose="03000600000000000000" pitchFamily="66" charset="-128"/>
                  <a:ea typeface="HG正楷書体-PRO" panose="03000600000000000000" pitchFamily="66" charset="-128"/>
                </a:rPr>
                <a:t>　</a:t>
              </a:r>
            </a:p>
          </p:txBody>
        </p:sp>
        <p:cxnSp>
          <p:nvCxnSpPr>
            <p:cNvPr id="26" name="直線コネクタ 25">
              <a:extLst>
                <a:ext uri="{FF2B5EF4-FFF2-40B4-BE49-F238E27FC236}">
                  <a16:creationId xmlns:a16="http://schemas.microsoft.com/office/drawing/2014/main" id="{4A475273-8F57-497C-8798-D2B94AB0D0BA}"/>
                </a:ext>
              </a:extLst>
            </p:cNvPr>
            <p:cNvCxnSpPr>
              <a:cxnSpLocks/>
            </p:cNvCxnSpPr>
            <p:nvPr/>
          </p:nvCxnSpPr>
          <p:spPr bwMode="auto">
            <a:xfrm>
              <a:off x="3318891" y="5838509"/>
              <a:ext cx="2223325" cy="698512"/>
            </a:xfrm>
            <a:prstGeom prst="line">
              <a:avLst/>
            </a:prstGeom>
            <a:noFill/>
            <a:ln w="15875" cap="flat" cmpd="sng" algn="ctr">
              <a:solidFill>
                <a:schemeClr val="bg1">
                  <a:lumMod val="75000"/>
                </a:schemeClr>
              </a:solidFill>
              <a:prstDash val="solid"/>
              <a:round/>
              <a:headEnd type="oval" w="lg" len="lg"/>
              <a:tailEnd type="none" w="med" len="med"/>
            </a:ln>
            <a:effectLst>
              <a:outerShdw blurRad="63500" sx="102000" sy="102000" algn="ctr" rotWithShape="0">
                <a:prstClr val="black">
                  <a:alpha val="40000"/>
                </a:prstClr>
              </a:outerShdw>
            </a:effectLst>
          </p:spPr>
        </p:cxnSp>
      </p:grpSp>
      <p:sp>
        <p:nvSpPr>
          <p:cNvPr id="27" name="正方形/長方形 26">
            <a:extLst>
              <a:ext uri="{FF2B5EF4-FFF2-40B4-BE49-F238E27FC236}">
                <a16:creationId xmlns:a16="http://schemas.microsoft.com/office/drawing/2014/main" id="{EE7B29EE-225D-4384-907E-915AAD9AEA3C}"/>
              </a:ext>
            </a:extLst>
          </p:cNvPr>
          <p:cNvSpPr/>
          <p:nvPr/>
        </p:nvSpPr>
        <p:spPr>
          <a:xfrm>
            <a:off x="3806385" y="557690"/>
            <a:ext cx="8368716" cy="567848"/>
          </a:xfrm>
          <a:prstGeom prst="rect">
            <a:avLst/>
          </a:prstGeom>
        </p:spPr>
        <p:txBody>
          <a:bodyPr wrap="square">
            <a:spAutoFit/>
          </a:bodyPr>
          <a:lstStyle/>
          <a:p>
            <a:pPr algn="ctr"/>
            <a:r>
              <a:rPr lang="ja-JP" altLang="en-US" sz="32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「唐宋変革期」</a:t>
            </a:r>
          </a:p>
        </p:txBody>
      </p:sp>
      <p:grpSp>
        <p:nvGrpSpPr>
          <p:cNvPr id="8" name="グループ化 7">
            <a:extLst>
              <a:ext uri="{FF2B5EF4-FFF2-40B4-BE49-F238E27FC236}">
                <a16:creationId xmlns:a16="http://schemas.microsoft.com/office/drawing/2014/main" id="{68F5646F-616C-411F-8191-488AAE2F7FB9}"/>
              </a:ext>
            </a:extLst>
          </p:cNvPr>
          <p:cNvGrpSpPr/>
          <p:nvPr/>
        </p:nvGrpSpPr>
        <p:grpSpPr>
          <a:xfrm>
            <a:off x="3364016" y="3343242"/>
            <a:ext cx="8828889" cy="1272176"/>
            <a:chOff x="3364016" y="3343242"/>
            <a:chExt cx="8828889" cy="1272176"/>
          </a:xfrm>
        </p:grpSpPr>
        <p:sp>
          <p:nvSpPr>
            <p:cNvPr id="20" name="Oval 39">
              <a:extLst>
                <a:ext uri="{FF2B5EF4-FFF2-40B4-BE49-F238E27FC236}">
                  <a16:creationId xmlns:a16="http://schemas.microsoft.com/office/drawing/2014/main" id="{577620AA-CE5A-4A16-8228-9BC117A3B098}"/>
                </a:ext>
              </a:extLst>
            </p:cNvPr>
            <p:cNvSpPr>
              <a:spLocks noChangeArrowheads="1"/>
            </p:cNvSpPr>
            <p:nvPr/>
          </p:nvSpPr>
          <p:spPr bwMode="auto">
            <a:xfrm>
              <a:off x="3824179" y="3343242"/>
              <a:ext cx="8368726" cy="1272176"/>
            </a:xfrm>
            <a:prstGeom prst="ellipse">
              <a:avLst/>
            </a:prstGeom>
            <a:gradFill rotWithShape="1">
              <a:gsLst>
                <a:gs pos="25000">
                  <a:srgbClr val="C0C0C0"/>
                </a:gs>
                <a:gs pos="100000">
                  <a:srgbClr val="000000">
                    <a:alpha val="0"/>
                  </a:srgbClr>
                </a:gs>
              </a:gsLst>
              <a:path path="shape">
                <a:fillToRect l="50000" t="50000" r="50000" b="50000"/>
              </a:path>
            </a:gradFill>
            <a:ln w="9525">
              <a:noFill/>
              <a:round/>
              <a:headEnd/>
              <a:tailEnd/>
            </a:ln>
          </p:spPr>
          <p:txBody>
            <a:bodyPr wrap="none" lIns="0" tIns="0" rIns="0" bIns="0" anchor="ctr"/>
            <a:lstStyle/>
            <a:p>
              <a:pPr algn="ctr">
                <a:lnSpc>
                  <a:spcPct val="100000"/>
                </a:lnSpc>
                <a:spcBef>
                  <a:spcPct val="0"/>
                </a:spcBef>
                <a:defRPr/>
              </a:pPr>
              <a:r>
                <a:rPr lang="ja-JP" altLang="en-US" sz="28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唐代以前</a:t>
              </a: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─門閥貴族が政治の実権を握る</a:t>
              </a:r>
              <a:r>
                <a:rPr lang="ja-JP" altLang="en-US" sz="2400" dirty="0">
                  <a:solidFill>
                    <a:schemeClr val="bg1"/>
                  </a:solidFill>
                  <a:latin typeface="HG正楷書体-PRO" panose="03000600000000000000" pitchFamily="66" charset="-128"/>
                  <a:ea typeface="HG正楷書体-PRO" panose="03000600000000000000" pitchFamily="66" charset="-128"/>
                </a:rPr>
                <a:t>　</a:t>
              </a:r>
            </a:p>
          </p:txBody>
        </p:sp>
        <p:cxnSp>
          <p:nvCxnSpPr>
            <p:cNvPr id="31" name="直線コネクタ 30">
              <a:extLst>
                <a:ext uri="{FF2B5EF4-FFF2-40B4-BE49-F238E27FC236}">
                  <a16:creationId xmlns:a16="http://schemas.microsoft.com/office/drawing/2014/main" id="{BF09BFA7-7C84-4028-B20F-D14BEE4E9A16}"/>
                </a:ext>
              </a:extLst>
            </p:cNvPr>
            <p:cNvCxnSpPr>
              <a:cxnSpLocks/>
            </p:cNvCxnSpPr>
            <p:nvPr/>
          </p:nvCxnSpPr>
          <p:spPr bwMode="auto">
            <a:xfrm flipV="1">
              <a:off x="3364016" y="4028770"/>
              <a:ext cx="1659665" cy="481516"/>
            </a:xfrm>
            <a:prstGeom prst="line">
              <a:avLst/>
            </a:prstGeom>
            <a:noFill/>
            <a:ln w="15875" cap="flat" cmpd="sng" algn="ctr">
              <a:solidFill>
                <a:schemeClr val="bg1">
                  <a:lumMod val="75000"/>
                </a:schemeClr>
              </a:solidFill>
              <a:prstDash val="solid"/>
              <a:round/>
              <a:headEnd type="oval" w="lg" len="lg"/>
              <a:tailEnd type="none" w="med" len="med"/>
            </a:ln>
            <a:effectLst>
              <a:outerShdw blurRad="63500" sx="102000" sy="102000" algn="ctr" rotWithShape="0">
                <a:prstClr val="black">
                  <a:alpha val="40000"/>
                </a:prstClr>
              </a:outerShdw>
            </a:effectLst>
          </p:spPr>
        </p:cxnSp>
      </p:grpSp>
    </p:spTree>
    <p:extLst>
      <p:ext uri="{BB962C8B-B14F-4D97-AF65-F5344CB8AC3E}">
        <p14:creationId xmlns:p14="http://schemas.microsoft.com/office/powerpoint/2010/main" val="11922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3" cstate="print">
            <a:lum bright="-50000" contrast="-50000"/>
          </a:blip>
          <a:srcRect l="8344" b="4652"/>
          <a:stretch>
            <a:fillRect/>
          </a:stretch>
        </p:blipFill>
        <p:spPr>
          <a:xfrm>
            <a:off x="1502702" y="0"/>
            <a:ext cx="9165298" cy="6872288"/>
          </a:xfrm>
          <a:noFill/>
        </p:spPr>
      </p:pic>
      <p:sp>
        <p:nvSpPr>
          <p:cNvPr id="3076" name="Line 4"/>
          <p:cNvSpPr>
            <a:spLocks noChangeShapeType="1"/>
          </p:cNvSpPr>
          <p:nvPr/>
        </p:nvSpPr>
        <p:spPr bwMode="auto">
          <a:xfrm>
            <a:off x="10272713" y="1125539"/>
            <a:ext cx="0" cy="1582737"/>
          </a:xfrm>
          <a:prstGeom prst="line">
            <a:avLst/>
          </a:prstGeom>
          <a:noFill/>
          <a:ln w="9525">
            <a:noFill/>
            <a:round/>
            <a:headEnd/>
            <a:tailEnd/>
          </a:ln>
        </p:spPr>
        <p:txBody>
          <a:bodyPr wrap="none" lIns="90000" tIns="46800" rIns="90000" bIns="46800" anchor="ctr">
            <a:spAutoFit/>
          </a:bodyPr>
          <a:lstStyle/>
          <a:p>
            <a:endParaRPr lang="ja-JP" altLang="en-US"/>
          </a:p>
        </p:txBody>
      </p:sp>
      <p:sp>
        <p:nvSpPr>
          <p:cNvPr id="3082" name="Line 10"/>
          <p:cNvSpPr>
            <a:spLocks noChangeShapeType="1"/>
          </p:cNvSpPr>
          <p:nvPr/>
        </p:nvSpPr>
        <p:spPr bwMode="auto">
          <a:xfrm>
            <a:off x="10272713" y="2708276"/>
            <a:ext cx="0" cy="360363"/>
          </a:xfrm>
          <a:prstGeom prst="line">
            <a:avLst/>
          </a:prstGeom>
          <a:noFill/>
          <a:ln w="28575" cap="sq">
            <a:noFill/>
            <a:round/>
            <a:headEnd/>
            <a:tailEnd/>
          </a:ln>
        </p:spPr>
        <p:txBody>
          <a:bodyPr lIns="378000" tIns="82800" rIns="378000" bIns="190800" anchor="ctr">
            <a:spAutoFit/>
          </a:bodyPr>
          <a:lstStyle/>
          <a:p>
            <a:endParaRPr lang="ja-JP" altLang="en-US"/>
          </a:p>
        </p:txBody>
      </p:sp>
      <p:sp>
        <p:nvSpPr>
          <p:cNvPr id="15" name="Rectangle 119"/>
          <p:cNvSpPr>
            <a:spLocks noChangeArrowheads="1"/>
          </p:cNvSpPr>
          <p:nvPr/>
        </p:nvSpPr>
        <p:spPr bwMode="auto">
          <a:xfrm>
            <a:off x="3791670" y="3429001"/>
            <a:ext cx="8400327" cy="1273175"/>
          </a:xfrm>
          <a:prstGeom prst="rect">
            <a:avLst/>
          </a:prstGeom>
          <a:gradFill flip="none" rotWithShape="1">
            <a:gsLst>
              <a:gs pos="0">
                <a:srgbClr val="CC9900">
                  <a:alpha val="0"/>
                </a:srgbClr>
              </a:gs>
              <a:gs pos="25000">
                <a:srgbClr val="663300">
                  <a:alpha val="74902"/>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門閥貴族の時代</a:t>
            </a:r>
          </a:p>
        </p:txBody>
      </p:sp>
      <p:sp>
        <p:nvSpPr>
          <p:cNvPr id="16" name="Rectangle 119"/>
          <p:cNvSpPr>
            <a:spLocks noChangeArrowheads="1"/>
          </p:cNvSpPr>
          <p:nvPr/>
        </p:nvSpPr>
        <p:spPr bwMode="auto">
          <a:xfrm>
            <a:off x="3791666" y="4702176"/>
            <a:ext cx="8400333" cy="2155824"/>
          </a:xfrm>
          <a:prstGeom prst="rect">
            <a:avLst/>
          </a:prstGeom>
          <a:gradFill flip="none" rotWithShape="1">
            <a:gsLst>
              <a:gs pos="0">
                <a:srgbClr val="CC9900">
                  <a:alpha val="0"/>
                </a:srgbClr>
              </a:gs>
              <a:gs pos="25000">
                <a:srgbClr val="CC9900">
                  <a:alpha val="75000"/>
                </a:srgbClr>
              </a:gs>
            </a:gsLst>
            <a:lin ang="5400000" scaled="1"/>
            <a:tileRect/>
          </a:gradFill>
          <a:ln w="9525">
            <a:noFill/>
            <a:miter lim="800000"/>
            <a:headEnd/>
            <a:tailEnd/>
          </a:ln>
          <a:effectLst/>
        </p:spPr>
        <p:txBody>
          <a:bodyPr tIns="0" bIns="36000" anchor="ctr"/>
          <a:lstStyle/>
          <a:p>
            <a:pPr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文人官僚の時代</a:t>
            </a:r>
          </a:p>
        </p:txBody>
      </p:sp>
      <p:graphicFrame>
        <p:nvGraphicFramePr>
          <p:cNvPr id="348175" name="Group 15"/>
          <p:cNvGraphicFramePr>
            <a:graphicFrameLocks noGrp="1"/>
          </p:cNvGraphicFramePr>
          <p:nvPr>
            <p:ph sz="half" idx="1"/>
            <p:extLst>
              <p:ext uri="{D42A27DB-BD31-4B8C-83A1-F6EECF244321}">
                <p14:modId xmlns:p14="http://schemas.microsoft.com/office/powerpoint/2010/main" val="4248878519"/>
              </p:ext>
            </p:extLst>
          </p:nvPr>
        </p:nvGraphicFramePr>
        <p:xfrm>
          <a:off x="-24680" y="10887"/>
          <a:ext cx="3816351" cy="6861403"/>
        </p:xfrm>
        <a:graphic>
          <a:graphicData uri="http://schemas.openxmlformats.org/drawingml/2006/table">
            <a:tbl>
              <a:tblPr>
                <a:effectLst>
                  <a:outerShdw blurRad="50800" dist="38100" dir="2700000" algn="tl" rotWithShape="0">
                    <a:prstClr val="black">
                      <a:alpha val="40000"/>
                    </a:prstClr>
                  </a:outerShdw>
                </a:effectLst>
              </a:tblPr>
              <a:tblGrid>
                <a:gridCol w="687388">
                  <a:extLst>
                    <a:ext uri="{9D8B030D-6E8A-4147-A177-3AD203B41FA5}">
                      <a16:colId xmlns:a16="http://schemas.microsoft.com/office/drawing/2014/main" val="20000"/>
                    </a:ext>
                  </a:extLst>
                </a:gridCol>
                <a:gridCol w="796925">
                  <a:extLst>
                    <a:ext uri="{9D8B030D-6E8A-4147-A177-3AD203B41FA5}">
                      <a16:colId xmlns:a16="http://schemas.microsoft.com/office/drawing/2014/main" val="20001"/>
                    </a:ext>
                  </a:extLst>
                </a:gridCol>
                <a:gridCol w="244475">
                  <a:extLst>
                    <a:ext uri="{9D8B030D-6E8A-4147-A177-3AD203B41FA5}">
                      <a16:colId xmlns:a16="http://schemas.microsoft.com/office/drawing/2014/main" val="20002"/>
                    </a:ext>
                  </a:extLst>
                </a:gridCol>
                <a:gridCol w="550863">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1079500">
                  <a:extLst>
                    <a:ext uri="{9D8B030D-6E8A-4147-A177-3AD203B41FA5}">
                      <a16:colId xmlns:a16="http://schemas.microsoft.com/office/drawing/2014/main" val="20005"/>
                    </a:ext>
                  </a:extLst>
                </a:gridCol>
              </a:tblGrid>
              <a:tr h="44530">
                <a:tc rowSpan="20">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100BC</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1101003">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殷</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1600BC</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頃</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周</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1046BC-771BC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86337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春秋戦国時代</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770BC-221BC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42576">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秦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221BC-207BC</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768150">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漢</a:t>
                      </a:r>
                      <a:r>
                        <a:rPr kumimoji="1" lang="ja-JP" altLang="en-US"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206BC-220AD</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14416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220-265</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221-263</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222-280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6"/>
                  </a:ext>
                </a:extLst>
              </a:tr>
              <a:tr h="142576">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14416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五胡十六国時代</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東晋 </a:t>
                      </a:r>
                      <a:r>
                        <a:rPr kumimoji="1" lang="en-US" altLang="ja-JP" sz="9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317-420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8"/>
                  </a:ext>
                </a:extLst>
              </a:tr>
              <a:tr h="215448">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439-589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420-589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09"/>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581-619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432481">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27881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遼</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en-US"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r h="288320">
                <a:tc v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extLst>
                  <a:ext uri="{0D108BD9-81ED-4DB2-BD59-A6C34878D82A}">
                    <a16:rowId xmlns:a16="http://schemas.microsoft.com/office/drawing/2014/main" val="10014"/>
                  </a:ext>
                </a:extLst>
              </a:tr>
              <a:tr h="15266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5"/>
                  </a:ext>
                </a:extLst>
              </a:tr>
              <a:tr h="503769">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6"/>
                  </a:ext>
                </a:extLst>
              </a:tr>
              <a:tr h="502185">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1616-1912</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7"/>
                  </a:ext>
                </a:extLst>
              </a:tr>
              <a:tr h="137402">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8"/>
                  </a:ext>
                </a:extLst>
              </a:tr>
              <a:tr h="207528">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p>
                  </a:txBody>
                  <a:tcPr marL="72000" marR="72000" marT="0" marB="0" anchor="ctr" anchorCtr="1"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9"/>
                  </a:ext>
                </a:extLst>
              </a:tr>
            </a:tbl>
          </a:graphicData>
        </a:graphic>
      </p:graphicFrame>
      <p:grpSp>
        <p:nvGrpSpPr>
          <p:cNvPr id="12" name="グループ化 95"/>
          <p:cNvGrpSpPr/>
          <p:nvPr/>
        </p:nvGrpSpPr>
        <p:grpSpPr>
          <a:xfrm>
            <a:off x="3503712" y="4521753"/>
            <a:ext cx="8688288" cy="392510"/>
            <a:chOff x="3633788" y="4437063"/>
            <a:chExt cx="8688288" cy="536575"/>
          </a:xfrm>
          <a:effectLst>
            <a:outerShdw blurRad="50800" dist="38100" dir="2700000" algn="tl" rotWithShape="0">
              <a:prstClr val="black">
                <a:alpha val="40000"/>
              </a:prstClr>
            </a:outerShdw>
          </a:effectLst>
        </p:grpSpPr>
        <p:sp>
          <p:nvSpPr>
            <p:cNvPr id="13" name="AutoShape 130"/>
            <p:cNvSpPr>
              <a:spLocks noChangeArrowheads="1"/>
            </p:cNvSpPr>
            <p:nvPr/>
          </p:nvSpPr>
          <p:spPr bwMode="auto">
            <a:xfrm>
              <a:off x="3921747" y="4437063"/>
              <a:ext cx="8400329" cy="536575"/>
            </a:xfrm>
            <a:prstGeom prst="star32">
              <a:avLst>
                <a:gd name="adj" fmla="val 37500"/>
              </a:avLst>
            </a:prstGeom>
            <a:gradFill flip="none" rotWithShape="1">
              <a:gsLst>
                <a:gs pos="0">
                  <a:srgbClr val="800000"/>
                </a:gs>
                <a:gs pos="100000">
                  <a:srgbClr val="A50021">
                    <a:alpha val="38000"/>
                  </a:srgbClr>
                </a:gs>
              </a:gsLst>
              <a:path path="circle">
                <a:fillToRect l="50000" t="50000" r="50000" b="50000"/>
              </a:path>
              <a:tileRect/>
            </a:gradFill>
            <a:ln w="9525">
              <a:noFill/>
              <a:miter lim="800000"/>
              <a:headEnd/>
              <a:tailEnd/>
            </a:ln>
            <a:effectLst/>
          </p:spPr>
          <p:txBody>
            <a:bodyPr tIns="0" bIns="36000" anchor="ctr"/>
            <a:lstStyle/>
            <a:p>
              <a:pPr marL="1588" algn="ctr">
                <a:defRPr/>
              </a:pP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武人支配の時代</a:t>
              </a:r>
            </a:p>
          </p:txBody>
        </p:sp>
        <p:sp>
          <p:nvSpPr>
            <p:cNvPr id="14" name="Line 131"/>
            <p:cNvSpPr>
              <a:spLocks noChangeShapeType="1"/>
            </p:cNvSpPr>
            <p:nvPr/>
          </p:nvSpPr>
          <p:spPr bwMode="auto">
            <a:xfrm>
              <a:off x="3633788" y="4702175"/>
              <a:ext cx="1584325" cy="0"/>
            </a:xfrm>
            <a:prstGeom prst="line">
              <a:avLst/>
            </a:prstGeom>
            <a:noFill/>
            <a:ln w="6350">
              <a:solidFill>
                <a:srgbClr val="800000"/>
              </a:solidFill>
              <a:round/>
              <a:headEnd type="oval" w="med" len="med"/>
              <a:tailEnd type="none" w="lg" len="med"/>
            </a:ln>
            <a:effectLst/>
          </p:spPr>
          <p:txBody>
            <a:bodyPr lIns="0" tIns="0" rIns="0" bIns="46800" anchor="ctr">
              <a:spAutoFit/>
            </a:bodyPr>
            <a:lstStyle/>
            <a:p>
              <a:pPr>
                <a:defRPr/>
              </a:pPr>
              <a:endParaRPr lang="ja-JP" altLang="en-US"/>
            </a:p>
          </p:txBody>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6834" name="Group 2"/>
          <p:cNvGraphicFramePr>
            <a:graphicFrameLocks noGrp="1"/>
          </p:cNvGraphicFramePr>
          <p:nvPr>
            <p:extLst>
              <p:ext uri="{D42A27DB-BD31-4B8C-83A1-F6EECF244321}">
                <p14:modId xmlns:p14="http://schemas.microsoft.com/office/powerpoint/2010/main" val="2245019418"/>
              </p:ext>
            </p:extLst>
          </p:nvPr>
        </p:nvGraphicFramePr>
        <p:xfrm>
          <a:off x="1524002" y="-23412"/>
          <a:ext cx="9144001" cy="6947084"/>
        </p:xfrm>
        <a:graphic>
          <a:graphicData uri="http://schemas.openxmlformats.org/drawingml/2006/table">
            <a:tbl>
              <a:tblPr/>
              <a:tblGrid>
                <a:gridCol w="537018">
                  <a:extLst>
                    <a:ext uri="{9D8B030D-6E8A-4147-A177-3AD203B41FA5}">
                      <a16:colId xmlns:a16="http://schemas.microsoft.com/office/drawing/2014/main" val="20000"/>
                    </a:ext>
                  </a:extLst>
                </a:gridCol>
                <a:gridCol w="834590">
                  <a:extLst>
                    <a:ext uri="{9D8B030D-6E8A-4147-A177-3AD203B41FA5}">
                      <a16:colId xmlns:a16="http://schemas.microsoft.com/office/drawing/2014/main" val="20001"/>
                    </a:ext>
                  </a:extLst>
                </a:gridCol>
                <a:gridCol w="189279">
                  <a:extLst>
                    <a:ext uri="{9D8B030D-6E8A-4147-A177-3AD203B41FA5}">
                      <a16:colId xmlns:a16="http://schemas.microsoft.com/office/drawing/2014/main" val="20002"/>
                    </a:ext>
                  </a:extLst>
                </a:gridCol>
                <a:gridCol w="379507">
                  <a:extLst>
                    <a:ext uri="{9D8B030D-6E8A-4147-A177-3AD203B41FA5}">
                      <a16:colId xmlns:a16="http://schemas.microsoft.com/office/drawing/2014/main" val="20003"/>
                    </a:ext>
                  </a:extLst>
                </a:gridCol>
                <a:gridCol w="566891">
                  <a:extLst>
                    <a:ext uri="{9D8B030D-6E8A-4147-A177-3AD203B41FA5}">
                      <a16:colId xmlns:a16="http://schemas.microsoft.com/office/drawing/2014/main" val="20004"/>
                    </a:ext>
                  </a:extLst>
                </a:gridCol>
                <a:gridCol w="753190">
                  <a:extLst>
                    <a:ext uri="{9D8B030D-6E8A-4147-A177-3AD203B41FA5}">
                      <a16:colId xmlns:a16="http://schemas.microsoft.com/office/drawing/2014/main" val="20005"/>
                    </a:ext>
                  </a:extLst>
                </a:gridCol>
                <a:gridCol w="215010">
                  <a:extLst>
                    <a:ext uri="{9D8B030D-6E8A-4147-A177-3AD203B41FA5}">
                      <a16:colId xmlns:a16="http://schemas.microsoft.com/office/drawing/2014/main" val="20006"/>
                    </a:ext>
                  </a:extLst>
                </a:gridCol>
                <a:gridCol w="1003378">
                  <a:extLst>
                    <a:ext uri="{9D8B030D-6E8A-4147-A177-3AD203B41FA5}">
                      <a16:colId xmlns:a16="http://schemas.microsoft.com/office/drawing/2014/main" val="20007"/>
                    </a:ext>
                  </a:extLst>
                </a:gridCol>
                <a:gridCol w="340823">
                  <a:extLst>
                    <a:ext uri="{9D8B030D-6E8A-4147-A177-3AD203B41FA5}">
                      <a16:colId xmlns:a16="http://schemas.microsoft.com/office/drawing/2014/main" val="20008"/>
                    </a:ext>
                  </a:extLst>
                </a:gridCol>
                <a:gridCol w="519215">
                  <a:extLst>
                    <a:ext uri="{9D8B030D-6E8A-4147-A177-3AD203B41FA5}">
                      <a16:colId xmlns:a16="http://schemas.microsoft.com/office/drawing/2014/main" val="20009"/>
                    </a:ext>
                  </a:extLst>
                </a:gridCol>
                <a:gridCol w="788369">
                  <a:extLst>
                    <a:ext uri="{9D8B030D-6E8A-4147-A177-3AD203B41FA5}">
                      <a16:colId xmlns:a16="http://schemas.microsoft.com/office/drawing/2014/main" val="20010"/>
                    </a:ext>
                  </a:extLst>
                </a:gridCol>
                <a:gridCol w="215010">
                  <a:extLst>
                    <a:ext uri="{9D8B030D-6E8A-4147-A177-3AD203B41FA5}">
                      <a16:colId xmlns:a16="http://schemas.microsoft.com/office/drawing/2014/main" val="20011"/>
                    </a:ext>
                  </a:extLst>
                </a:gridCol>
                <a:gridCol w="1003378">
                  <a:extLst>
                    <a:ext uri="{9D8B030D-6E8A-4147-A177-3AD203B41FA5}">
                      <a16:colId xmlns:a16="http://schemas.microsoft.com/office/drawing/2014/main" val="20012"/>
                    </a:ext>
                  </a:extLst>
                </a:gridCol>
                <a:gridCol w="1798343">
                  <a:extLst>
                    <a:ext uri="{9D8B030D-6E8A-4147-A177-3AD203B41FA5}">
                      <a16:colId xmlns:a16="http://schemas.microsoft.com/office/drawing/2014/main" val="20013"/>
                    </a:ext>
                  </a:extLst>
                </a:gridCol>
              </a:tblGrid>
              <a:tr h="455986">
                <a:tc rowSpan="30">
                  <a:txBody>
                    <a:bodyPr/>
                    <a:lstStyle/>
                    <a:p>
                      <a:pPr marL="0" marR="0" lvl="0" indent="0" algn="r" defTabSz="914400" rtl="0" eaLnBrk="1" fontAlgn="base" latinLnBrk="0" hangingPunct="1">
                        <a:lnSpc>
                          <a:spcPct val="170000"/>
                        </a:lnSpc>
                        <a:spcBef>
                          <a:spcPct val="0"/>
                        </a:spcBef>
                        <a:spcAft>
                          <a:spcPct val="0"/>
                        </a:spcAft>
                        <a:buClrTx/>
                        <a:buSzTx/>
                        <a:buFontTx/>
                        <a:buNone/>
                        <a:tabLst/>
                      </a:pPr>
                      <a:endPar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300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400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500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600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700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800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900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1000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1100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1200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1300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1400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1500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1600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1700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1800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1900</a:t>
                      </a:r>
                    </a:p>
                    <a:p>
                      <a:pPr marL="0" marR="0" lvl="0" indent="0" algn="r" defTabSz="914400" rtl="0" eaLnBrk="1" fontAlgn="base" latinLnBrk="0" hangingPunct="1">
                        <a:lnSpc>
                          <a:spcPct val="170000"/>
                        </a:lnSpc>
                        <a:spcBef>
                          <a:spcPct val="0"/>
                        </a:spcBef>
                        <a:spcAft>
                          <a:spcPct val="0"/>
                        </a:spcAft>
                        <a:buClrTx/>
                        <a:buSzTx/>
                        <a:buFontTx/>
                        <a:buNone/>
                        <a:tabLst/>
                      </a:pPr>
                      <a:r>
                        <a:rPr kumimoji="1" lang="en-US" altLang="ja-JP"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2000</a:t>
                      </a:r>
                    </a:p>
                  </a:txBody>
                  <a:tcPr marL="72000" marR="720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rPr>
                        <a:t>中国大陸</a:t>
                      </a:r>
                      <a:endParaRPr kumimoji="1" lang="ja-JP" altLang="ja-JP"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rPr>
                        <a:t>朝鮮半島</a:t>
                      </a:r>
                      <a:endParaRPr kumimoji="1" lang="ja-JP" altLang="ja-JP"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chemeClr val="bg1"/>
                        </a:solidFill>
                        <a:effectLst/>
                        <a:latin typeface="ＤＦ華康明朝体U_W3" pitchFamily="18" charset="-128"/>
                        <a:ea typeface="ＤＦ華康明朝体U_W3"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rPr>
                        <a:t>日本列島</a:t>
                      </a:r>
                      <a:endParaRPr kumimoji="1" lang="ja-JP" altLang="ja-JP" sz="2000" b="0" i="0" u="none" strike="noStrike" cap="none" normalizeH="0" baseline="0" dirty="0">
                        <a:ln>
                          <a:noFill/>
                        </a:ln>
                        <a:solidFill>
                          <a:srgbClr val="FFE269"/>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hMerge="1">
                  <a:txBody>
                    <a:bodyPr/>
                    <a:lstStyle/>
                    <a:p>
                      <a:endParaRPr kumimoji="1" lang="ja-JP" altLang="en-US"/>
                    </a:p>
                  </a:txBody>
                  <a:tcPr/>
                </a:tc>
                <a:extLst>
                  <a:ext uri="{0D108BD9-81ED-4DB2-BD59-A6C34878D82A}">
                    <a16:rowId xmlns:a16="http://schemas.microsoft.com/office/drawing/2014/main" val="10000"/>
                  </a:ext>
                </a:extLst>
              </a:tr>
              <a:tr h="375086">
                <a:tc vMerge="1">
                  <a:txBody>
                    <a:bodyPr/>
                    <a:lstStyle/>
                    <a:p>
                      <a:endParaRPr kumimoji="1" lang="ja-JP" altLang="en-US"/>
                    </a:p>
                  </a:txBody>
                  <a:tcPr/>
                </a:tc>
                <a:tc rowSpan="2"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後漢</a:t>
                      </a:r>
                      <a:endParaRPr kumimoji="1" lang="en-US" altLang="ja-JP" sz="20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rPr>
                        <a:t>25-220</a:t>
                      </a:r>
                      <a:endParaRPr kumimoji="1" lang="ja-JP" altLang="en-US" sz="1200" b="0" i="0" u="none" strike="noStrike" cap="none" normalizeH="0" baseline="0" dirty="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9">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高句麗</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err="1">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BC37</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-668</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gridSpan="2">
                  <a:txBody>
                    <a:bodyPr/>
                    <a:lstStyle/>
                    <a:p>
                      <a:endParaRPr kumimoji="1" lang="ja-JP" altLang="en-US" dirty="0">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rgbClr val="FFFFFF"/>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rgbClr val="FFFFFF"/>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29">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弥生時代</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hMerge="1">
                  <a:txBody>
                    <a:bodyPr/>
                    <a:lstStyle/>
                    <a:p>
                      <a:endParaRPr kumimoji="1" lang="ja-JP" altLang="en-US"/>
                    </a:p>
                  </a:txBody>
                  <a:tcPr/>
                </a:tc>
                <a:extLst>
                  <a:ext uri="{0D108BD9-81ED-4DB2-BD59-A6C34878D82A}">
                    <a16:rowId xmlns:a16="http://schemas.microsoft.com/office/drawing/2014/main" val="10001"/>
                  </a:ext>
                </a:extLst>
              </a:tr>
              <a:tr h="266995">
                <a:tc vMerge="1">
                  <a:txBody>
                    <a:bodyPr/>
                    <a:lstStyle/>
                    <a:p>
                      <a:endParaRPr kumimoji="1" lang="ja-JP" altLang="en-US"/>
                    </a:p>
                  </a:txBody>
                  <a:tcPr/>
                </a:tc>
                <a:tc gridSpan="5"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9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vMerge="1">
                  <a:txBody>
                    <a:bodyPr/>
                    <a:lstStyle/>
                    <a:p>
                      <a:endParaRPr kumimoji="1" lang="ja-JP" altLang="en-US"/>
                    </a:p>
                  </a:txBody>
                  <a:tcPr/>
                </a:tc>
                <a:tc vMerge="1">
                  <a:txBody>
                    <a:bodyPr/>
                    <a:lstStyle/>
                    <a:p>
                      <a:endParaRPr kumimoji="1" lang="ja-JP" altLang="en-US"/>
                    </a:p>
                  </a:txBody>
                  <a:tcPr/>
                </a:tc>
                <a:tc gridSpan="2">
                  <a:txBody>
                    <a:bodyPr/>
                    <a:lstStyle/>
                    <a:p>
                      <a:endParaRPr kumimoji="1" lang="ja-JP" altLang="en-US">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2"/>
                  </a:ext>
                </a:extLst>
              </a:tr>
              <a:tr h="133497">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魏</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蜀</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呉</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vMerge="1">
                  <a:txBody>
                    <a:bodyPr/>
                    <a:lstStyle/>
                    <a:p>
                      <a:endParaRPr kumimoji="1" lang="ja-JP" altLang="en-US"/>
                    </a:p>
                  </a:txBody>
                  <a:tcPr/>
                </a:tc>
                <a:tc vMerge="1">
                  <a:txBody>
                    <a:bodyPr/>
                    <a:lstStyle/>
                    <a:p>
                      <a:endParaRPr kumimoji="1" lang="ja-JP" altLang="en-US"/>
                    </a:p>
                  </a:txBody>
                  <a:tcPr/>
                </a:tc>
                <a:tc rowSpan="3" gridSpan="2">
                  <a:txBody>
                    <a:bodyPr/>
                    <a:lstStyle/>
                    <a:p>
                      <a:endParaRPr kumimoji="1" lang="ja-JP" altLang="en-US">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3"/>
                  </a:ext>
                </a:extLst>
              </a:tr>
              <a:tr h="148330">
                <a:tc vMerge="1">
                  <a:txBody>
                    <a:bodyPr/>
                    <a:lstStyle/>
                    <a:p>
                      <a:endParaRPr kumimoji="1" lang="ja-JP" altLang="en-US"/>
                    </a:p>
                  </a:txBody>
                  <a:tcPr/>
                </a:tc>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晋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265-316</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4"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古墳時代</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4" hMerge="1">
                  <a:txBody>
                    <a:bodyPr/>
                    <a:lstStyle/>
                    <a:p>
                      <a:endParaRPr kumimoji="1" lang="ja-JP" altLang="en-US"/>
                    </a:p>
                  </a:txBody>
                  <a:tcPr/>
                </a:tc>
                <a:extLst>
                  <a:ext uri="{0D108BD9-81ED-4DB2-BD59-A6C34878D82A}">
                    <a16:rowId xmlns:a16="http://schemas.microsoft.com/office/drawing/2014/main" val="10004"/>
                  </a:ext>
                </a:extLst>
              </a:tr>
              <a:tr h="157253">
                <a:tc vMerge="1">
                  <a:txBody>
                    <a:bodyPr/>
                    <a:lstStyle/>
                    <a:p>
                      <a:endParaRPr kumimoji="1" lang="ja-JP" altLang="en-US"/>
                    </a:p>
                  </a:txBody>
                  <a:tcPr/>
                </a:tc>
                <a:tc rowSpan="2"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南朝</a:t>
                      </a:r>
                    </a:p>
                  </a:txBody>
                  <a:tcPr marL="72000" marR="72000" marT="0" marB="0" anchor="ctr" anchorCtr="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5"/>
                  </a:ext>
                </a:extLst>
              </a:tr>
              <a:tr h="713012">
                <a:tc vMerge="1">
                  <a:txBody>
                    <a:bodyPr/>
                    <a:lstStyle/>
                    <a:p>
                      <a:endParaRPr kumimoji="1" lang="ja-JP" altLang="en-US"/>
                    </a:p>
                  </a:txBody>
                  <a:tcPr/>
                </a:tc>
                <a:tc gridSpan="3"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3"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百済</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346-660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3" hMerge="1">
                  <a:txBody>
                    <a:bodyPr/>
                    <a:lstStyle/>
                    <a:p>
                      <a:endParaRPr kumimoji="1" lang="ja-JP" altLang="en-US"/>
                    </a:p>
                  </a:txBody>
                  <a:tcPr/>
                </a:tc>
                <a:tc rowSpan="3">
                  <a:txBody>
                    <a:bodyPr/>
                    <a:lstStyle/>
                    <a:p>
                      <a:endParaRPr kumimoji="1" lang="ja-JP" altLang="en-US" dirty="0">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D4D4D"/>
                      </a:solidFill>
                      <a:prstDash val="solid"/>
                      <a:round/>
                      <a:headEnd type="none" w="med" len="med"/>
                      <a:tailEnd type="none" w="med" len="med"/>
                    </a:lnB>
                    <a:lnTlToBr>
                      <a:noFill/>
                    </a:lnTlToBr>
                    <a:lnBlToTr>
                      <a:noFill/>
                    </a:lnBlToTr>
                    <a:solidFill>
                      <a:srgbClr val="4D4D4D"/>
                    </a:solidFill>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6"/>
                  </a:ext>
                </a:extLst>
              </a:tr>
              <a:tr h="13349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隋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587-618</a:t>
                      </a:r>
                      <a:endPar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75000"/>
                            <a:lumOff val="25000"/>
                          </a:schemeClr>
                        </a:gs>
                        <a:gs pos="25000">
                          <a:schemeClr val="tx1">
                            <a:lumMod val="75000"/>
                            <a:lumOff val="25000"/>
                          </a:schemeClr>
                        </a:gs>
                        <a:gs pos="100000">
                          <a:srgbClr val="660033"/>
                        </a:gs>
                      </a:gsLst>
                      <a:lin ang="2700000" scaled="1"/>
                      <a:tileRect/>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extLst>
                  <a:ext uri="{0D108BD9-81ED-4DB2-BD59-A6C34878D82A}">
                    <a16:rowId xmlns:a16="http://schemas.microsoft.com/office/drawing/2014/main" val="10007"/>
                  </a:ext>
                </a:extLst>
              </a:tr>
              <a:tr h="76758">
                <a:tc vMerge="1">
                  <a:txBody>
                    <a:bodyPr/>
                    <a:lstStyle/>
                    <a:p>
                      <a:endParaRPr kumimoji="1" lang="ja-JP" altLang="en-US"/>
                    </a:p>
                  </a:txBody>
                  <a:tcPr/>
                </a:tc>
                <a:tc rowSpan="4"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唐</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618-907</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75000"/>
                            <a:lumOff val="25000"/>
                          </a:schemeClr>
                        </a:gs>
                        <a:gs pos="25000">
                          <a:schemeClr val="tx1">
                            <a:lumMod val="75000"/>
                            <a:lumOff val="25000"/>
                          </a:schemeClr>
                        </a:gs>
                        <a:gs pos="100000">
                          <a:srgbClr val="660033"/>
                        </a:gs>
                      </a:gsLst>
                      <a:lin ang="2700000" scaled="1"/>
                      <a:tileRect/>
                    </a:gradFill>
                  </a:tcPr>
                </a:tc>
                <a:tc rowSpan="4" hMerge="1">
                  <a:txBody>
                    <a:bodyPr/>
                    <a:lstStyle/>
                    <a:p>
                      <a:endParaRPr kumimoji="1" lang="ja-JP" altLang="en-US"/>
                    </a:p>
                  </a:txBody>
                  <a:tcPr/>
                </a:tc>
                <a:tc rowSpan="4" hMerge="1">
                  <a:txBody>
                    <a:bodyPr/>
                    <a:lstStyle/>
                    <a:p>
                      <a:endParaRPr kumimoji="1" lang="ja-JP" altLang="en-US"/>
                    </a:p>
                  </a:txBody>
                  <a:tcPr/>
                </a:tc>
                <a:tc rowSpan="4" hMerge="1">
                  <a:txBody>
                    <a:bodyPr/>
                    <a:lstStyle/>
                    <a:p>
                      <a:endParaRPr kumimoji="1" lang="ja-JP" altLang="en-US"/>
                    </a:p>
                  </a:txBody>
                  <a:tcPr/>
                </a:tc>
                <a:tc rowSpan="4"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飛鳥時代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592-710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extLst>
                  <a:ext uri="{0D108BD9-81ED-4DB2-BD59-A6C34878D82A}">
                    <a16:rowId xmlns:a16="http://schemas.microsoft.com/office/drawing/2014/main" val="10008"/>
                  </a:ext>
                </a:extLst>
              </a:tr>
              <a:tr h="160570">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3"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新羅</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356-935</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09"/>
                  </a:ext>
                </a:extLst>
              </a:tr>
              <a:tr h="210255">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奈良時代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710-794</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10"/>
                  </a:ext>
                </a:extLst>
              </a:tr>
              <a:tr h="471587">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4"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平安時代</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794-1185</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660033"/>
                        </a:gs>
                        <a:gs pos="50000">
                          <a:schemeClr val="tx1">
                            <a:lumMod val="75000"/>
                            <a:lumOff val="25000"/>
                          </a:schemeClr>
                        </a:gs>
                        <a:gs pos="100000">
                          <a:schemeClr val="tx1">
                            <a:lumMod val="75000"/>
                            <a:lumOff val="25000"/>
                          </a:schemeClr>
                        </a:gs>
                      </a:gsLst>
                      <a:lin ang="2700000" scaled="1"/>
                      <a:tileRect/>
                    </a:gradFill>
                  </a:tcPr>
                </a:tc>
                <a:tc rowSpan="4" hMerge="1">
                  <a:txBody>
                    <a:bodyPr/>
                    <a:lstStyle/>
                    <a:p>
                      <a:endParaRPr kumimoji="1" lang="ja-JP" altLang="en-US"/>
                    </a:p>
                  </a:txBody>
                  <a:tcPr/>
                </a:tc>
                <a:extLst>
                  <a:ext uri="{0D108BD9-81ED-4DB2-BD59-A6C34878D82A}">
                    <a16:rowId xmlns:a16="http://schemas.microsoft.com/office/drawing/2014/main" val="10011"/>
                  </a:ext>
                </a:extLst>
              </a:tr>
              <a:tr h="133497">
                <a:tc vMerge="1">
                  <a:txBody>
                    <a:bodyPr/>
                    <a:lstStyle/>
                    <a:p>
                      <a:endParaRPr kumimoji="1" lang="ja-JP" alt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五代十国 </a:t>
                      </a:r>
                      <a:r>
                        <a:rPr kumimoji="1" lang="en-US" altLang="ja-JP"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907-960</a:t>
                      </a:r>
                      <a:endParaRPr kumimoji="1" lang="ja-JP" altLang="en-US" sz="9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rowSpan="3"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高麗</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918-1392</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b"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gradFill flip="none" rotWithShape="1">
                      <a:gsLst>
                        <a:gs pos="0">
                          <a:schemeClr val="tx1">
                            <a:lumMod val="75000"/>
                            <a:lumOff val="25000"/>
                          </a:schemeClr>
                        </a:gs>
                        <a:gs pos="50000">
                          <a:schemeClr val="tx1">
                            <a:lumMod val="75000"/>
                            <a:lumOff val="25000"/>
                          </a:schemeClr>
                        </a:gs>
                        <a:gs pos="100000">
                          <a:srgbClr val="660033"/>
                        </a:gs>
                      </a:gsLst>
                      <a:lin ang="2700000" scaled="1"/>
                      <a:tileRect/>
                    </a:gradFill>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2"/>
                  </a:ext>
                </a:extLst>
              </a:tr>
              <a:tr h="446192">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rPr>
                        <a:t>遼</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tx1">
                            <a:lumMod val="75000"/>
                            <a:lumOff val="25000"/>
                          </a:schemeClr>
                        </a:gs>
                        <a:gs pos="10000">
                          <a:schemeClr val="tx1">
                            <a:lumMod val="75000"/>
                            <a:lumOff val="25000"/>
                          </a:schemeClr>
                        </a:gs>
                        <a:gs pos="100000">
                          <a:srgbClr val="660033"/>
                        </a:gs>
                      </a:gsLst>
                      <a:lin ang="5400000" scaled="0"/>
                    </a:gra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960-1127</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vMerge="1">
                  <a:txBody>
                    <a:bodyPr/>
                    <a:lstStyle/>
                    <a:p>
                      <a:endParaRPr kumimoji="1" lang="ja-JP" altLang="en-US"/>
                    </a:p>
                  </a:txBody>
                  <a:tcPr/>
                </a:tc>
                <a:tc gridSpan="4"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b"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3399"/>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3"/>
                  </a:ext>
                </a:extLst>
              </a:tr>
              <a:tr h="199019">
                <a:tc vMerge="1">
                  <a:txBody>
                    <a:bodyPr/>
                    <a:lstStyle/>
                    <a:p>
                      <a:endParaRPr kumimoji="1" lang="ja-JP" altLang="en-US"/>
                    </a:p>
                  </a:txBody>
                  <a:tcPr/>
                </a:tc>
                <a:tc rowSpan="2"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金</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1115-1234</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rowSpan="2" hMerge="1">
                  <a:txBody>
                    <a:bodyPr/>
                    <a:lstStyle/>
                    <a:p>
                      <a:endParaRPr kumimoji="1" lang="ja-JP" altLang="en-US"/>
                    </a:p>
                  </a:txBody>
                  <a:tcPr/>
                </a:tc>
                <a:tc rowSpan="2" h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南宋</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1127-1279</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rowSpan="2" h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4"/>
                  </a:ext>
                </a:extLst>
              </a:tr>
              <a:tr h="149201">
                <a:tc vMerge="1">
                  <a:txBody>
                    <a:bodyPr/>
                    <a:lstStyle/>
                    <a:p>
                      <a:endParaRPr kumimoji="1" lang="ja-JP" altLang="en-US"/>
                    </a:p>
                  </a:txBody>
                  <a:tcPr/>
                </a:tc>
                <a:tc gridSpan="3"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vMerge="1">
                  <a:txBody>
                    <a:bodyPr/>
                    <a:lstStyle/>
                    <a:p>
                      <a:endParaRPr kumimoji="1" lang="ja-JP" altLang="en-US"/>
                    </a:p>
                  </a:txBody>
                  <a:tcPr/>
                </a:tc>
                <a:tc rowSpan="2"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武臣政権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1171-1270)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33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rowSpan="3"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鎌倉時代</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1185-1333</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tc rowSpan="3" hMerge="1">
                  <a:txBody>
                    <a:bodyPr/>
                    <a:lstStyle/>
                    <a:p>
                      <a:endParaRPr kumimoji="1" lang="ja-JP" altLang="en-US"/>
                    </a:p>
                  </a:txBody>
                  <a:tcPr/>
                </a:tc>
                <a:extLst>
                  <a:ext uri="{0D108BD9-81ED-4DB2-BD59-A6C34878D82A}">
                    <a16:rowId xmlns:a16="http://schemas.microsoft.com/office/drawing/2014/main" val="10015"/>
                  </a:ext>
                </a:extLst>
              </a:tr>
              <a:tr h="145633">
                <a:tc vMerge="1">
                  <a:txBody>
                    <a:bodyPr/>
                    <a:lstStyle/>
                    <a:p>
                      <a:endParaRPr kumimoji="1" lang="ja-JP" altLang="en-US"/>
                    </a:p>
                  </a:txBody>
                  <a:tcPr/>
                </a:tc>
                <a:tc rowSpan="3"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1271-1368</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0">
                          <a:schemeClr val="tx1">
                            <a:lumMod val="75000"/>
                            <a:lumOff val="25000"/>
                          </a:schemeClr>
                        </a:gs>
                        <a:gs pos="40000">
                          <a:schemeClr val="tx1">
                            <a:lumMod val="75000"/>
                            <a:lumOff val="25000"/>
                          </a:schemeClr>
                        </a:gs>
                        <a:gs pos="100000">
                          <a:srgbClr val="660033"/>
                        </a:gs>
                      </a:gsLst>
                      <a:lin ang="5400000" scaled="0"/>
                    </a:gradFill>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6"/>
                  </a:ext>
                </a:extLst>
              </a:tr>
              <a:tr h="141011">
                <a:tc vMerge="1">
                  <a:txBody>
                    <a:bodyPr/>
                    <a:lstStyle/>
                    <a:p>
                      <a:endParaRPr kumimoji="1" lang="ja-JP" altLang="en-US"/>
                    </a:p>
                  </a:txBody>
                  <a:tcPr/>
                </a:tc>
                <a:tc gridSpan="5"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3"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元の属国</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3" hMerge="1">
                  <a:txBody>
                    <a:bodyPr/>
                    <a:lstStyle/>
                    <a:p>
                      <a:endParaRPr kumimoji="1" lang="ja-JP" altLang="en-US"/>
                    </a:p>
                  </a:txBody>
                  <a:tcPr/>
                </a:tc>
                <a:tc rowSpan="3" hMerge="1">
                  <a:txBody>
                    <a:bodyPr/>
                    <a:lstStyle/>
                    <a:p>
                      <a:endParaRPr kumimoji="1" lang="ja-JP" altLang="en-US"/>
                    </a:p>
                  </a:txBody>
                  <a:tcPr/>
                </a:tc>
                <a:tc rowSpan="3" h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17"/>
                  </a:ext>
                </a:extLst>
              </a:tr>
              <a:tr h="130273">
                <a:tc vMerge="1">
                  <a:txBody>
                    <a:bodyPr/>
                    <a:lstStyle/>
                    <a:p>
                      <a:endParaRPr kumimoji="1" lang="ja-JP" altLang="en-US"/>
                    </a:p>
                  </a:txBody>
                  <a:tcPr/>
                </a:tc>
                <a:tc gridSpan="5"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室町時代</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南北朝</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1336-92</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extLst>
                  <a:ext uri="{0D108BD9-81ED-4DB2-BD59-A6C34878D82A}">
                    <a16:rowId xmlns:a16="http://schemas.microsoft.com/office/drawing/2014/main" val="10018"/>
                  </a:ext>
                </a:extLst>
              </a:tr>
              <a:tr h="0">
                <a:tc vMerge="1">
                  <a:txBody>
                    <a:bodyPr/>
                    <a:lstStyle/>
                    <a:p>
                      <a:endParaRPr kumimoji="1" lang="ja-JP" altLang="en-US"/>
                    </a:p>
                  </a:txBody>
                  <a:tcPr/>
                </a:tc>
                <a:tc rowSpan="5"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1368-1644</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rowSpan="5" h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a:tc>
                <a:extLst>
                  <a:ext uri="{0D108BD9-81ED-4DB2-BD59-A6C34878D82A}">
                    <a16:rowId xmlns:a16="http://schemas.microsoft.com/office/drawing/2014/main" val="10019"/>
                  </a:ext>
                </a:extLst>
              </a:tr>
              <a:tr h="237328">
                <a:tc vMerge="1">
                  <a:txBody>
                    <a:bodyPr/>
                    <a:lstStyle/>
                    <a:p>
                      <a:endParaRPr kumimoji="1" lang="ja-JP" altLang="en-US"/>
                    </a:p>
                  </a:txBody>
                  <a:tcPr/>
                </a:tc>
                <a:tc gridSpan="5"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20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6"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李氏朝鮮</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1392-1910</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rowSpan="6" hMerge="1">
                  <a:txBody>
                    <a:bodyPr/>
                    <a:lstStyle/>
                    <a:p>
                      <a:endParaRPr kumimoji="1" lang="ja-JP" altLang="en-US"/>
                    </a:p>
                  </a:txBody>
                  <a:tcPr/>
                </a:tc>
                <a:tc rowSpan="6" hMerge="1">
                  <a:txBody>
                    <a:bodyPr/>
                    <a:lstStyle/>
                    <a:p>
                      <a:endParaRPr kumimoji="1" lang="ja-JP" altLang="en-US"/>
                    </a:p>
                  </a:txBody>
                  <a:tcPr/>
                </a:tc>
                <a:tc rowSpan="6" hMerge="1">
                  <a:txBody>
                    <a:bodyPr/>
                    <a:lstStyle/>
                    <a:p>
                      <a:endParaRPr kumimoji="1" lang="ja-JP" altLang="en-US"/>
                    </a:p>
                  </a:txBody>
                  <a:tcPr/>
                </a:tc>
                <a:tc vMerge="1">
                  <a:txBody>
                    <a:bodyPr/>
                    <a:lstStyle/>
                    <a:p>
                      <a:endParaRPr kumimoji="1" lang="ja-JP" altLang="en-US"/>
                    </a:p>
                  </a:txBody>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6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rgbClr val="0033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extLst>
                  <a:ext uri="{0D108BD9-81ED-4DB2-BD59-A6C34878D82A}">
                    <a16:rowId xmlns:a16="http://schemas.microsoft.com/office/drawing/2014/main" val="10020"/>
                  </a:ext>
                </a:extLst>
              </a:tr>
              <a:tr h="280340">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戦国</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1493-1590</a:t>
                      </a:r>
                      <a:endParaRPr kumimoji="1" lang="ja-JP" altLang="en-US" sz="1200" dirty="0">
                        <a:latin typeface="HG正楷書体-PRO" panose="03000600000000000000" pitchFamily="66" charset="-128"/>
                        <a:ea typeface="HG正楷書体-PRO" panose="03000600000000000000" pitchFamily="66"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extLst>
                  <a:ext uri="{0D108BD9-81ED-4DB2-BD59-A6C34878D82A}">
                    <a16:rowId xmlns:a16="http://schemas.microsoft.com/office/drawing/2014/main" val="10021"/>
                  </a:ext>
                </a:extLst>
              </a:tr>
              <a:tr h="118664">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安土桃山時代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1573-1603</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tc hMerge="1">
                  <a:txBody>
                    <a:bodyPr/>
                    <a:lstStyle/>
                    <a:p>
                      <a:endParaRPr kumimoji="1" lang="ja-JP" altLang="en-US"/>
                    </a:p>
                  </a:txBody>
                  <a:tcPr/>
                </a:tc>
                <a:extLst>
                  <a:ext uri="{0D108BD9-81ED-4DB2-BD59-A6C34878D82A}">
                    <a16:rowId xmlns:a16="http://schemas.microsoft.com/office/drawing/2014/main" val="10022"/>
                  </a:ext>
                </a:extLst>
              </a:tr>
              <a:tr h="110792">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江戸時代</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1603-1868</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99"/>
                    </a:solidFill>
                  </a:tcPr>
                </a:tc>
                <a:tc rowSpan="2" hMerge="1">
                  <a:txBody>
                    <a:bodyPr/>
                    <a:lstStyle/>
                    <a:p>
                      <a:endParaRPr kumimoji="1" lang="ja-JP" altLang="en-US"/>
                    </a:p>
                  </a:txBody>
                  <a:tcPr/>
                </a:tc>
                <a:extLst>
                  <a:ext uri="{0D108BD9-81ED-4DB2-BD59-A6C34878D82A}">
                    <a16:rowId xmlns:a16="http://schemas.microsoft.com/office/drawing/2014/main" val="10023"/>
                  </a:ext>
                </a:extLst>
              </a:tr>
              <a:tr h="713717">
                <a:tc vMerge="1">
                  <a:txBody>
                    <a:bodyPr/>
                    <a:lstStyle/>
                    <a:p>
                      <a:endParaRPr kumimoji="1" lang="ja-JP" altLang="en-US"/>
                    </a:p>
                  </a:txBody>
                  <a:tcPr/>
                </a:tc>
                <a:tc rowSpan="2"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清</a:t>
                      </a:r>
                      <a:endParaRPr kumimoji="1" lang="en-US" altLang="ja-JP" sz="2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1636-1912</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33"/>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0024"/>
                  </a:ext>
                </a:extLst>
              </a:tr>
              <a:tr h="72008">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明治</a:t>
                      </a: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1868-1912</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25"/>
                  </a:ext>
                </a:extLst>
              </a:tr>
              <a:tr h="63624">
                <a:tc vMerge="1">
                  <a:txBody>
                    <a:bodyPr/>
                    <a:lstStyle/>
                    <a:p>
                      <a:endParaRPr kumimoji="1" lang="ja-JP" altLang="en-US"/>
                    </a:p>
                  </a:txBody>
                  <a:tcPr/>
                </a:tc>
                <a:tc rowSpan="2"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中華民国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rowSpan="2"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日韓併合 </a:t>
                      </a:r>
                      <a:r>
                        <a:rPr kumimoji="1" lang="en-US" altLang="ja-JP"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1910-1945</a:t>
                      </a:r>
                      <a:endPar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大正 </a:t>
                      </a:r>
                      <a:r>
                        <a:rPr kumimoji="1" lang="en-US" altLang="ja-JP" sz="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1912-1926</a:t>
                      </a:r>
                      <a:endParaRPr kumimoji="1" lang="ja-JP" altLang="en-US" sz="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26"/>
                  </a:ext>
                </a:extLst>
              </a:tr>
              <a:tr h="0">
                <a:tc v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0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昭和</a:t>
                      </a: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1926-1989</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extLst>
                  <a:ext uri="{0D108BD9-81ED-4DB2-BD59-A6C34878D82A}">
                    <a16:rowId xmlns:a16="http://schemas.microsoft.com/office/drawing/2014/main" val="10027"/>
                  </a:ext>
                </a:extLst>
              </a:tr>
              <a:tr h="181140">
                <a:tc vMerge="1">
                  <a:txBody>
                    <a:bodyPr/>
                    <a:lstStyle/>
                    <a:p>
                      <a:endParaRPr kumimoji="1" lang="ja-JP" altLang="en-US"/>
                    </a:p>
                  </a:txBody>
                  <a:tcPr/>
                </a:tc>
                <a:tc rowSpan="2"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中華人民共和国</a:t>
                      </a:r>
                      <a:r>
                        <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 </a:t>
                      </a:r>
                      <a:r>
                        <a:rPr kumimoji="1" lang="en-US" altLang="ja-JP"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1949-</a:t>
                      </a:r>
                      <a:endParaRPr kumimoji="1" lang="ja-JP" altLang="en-US" sz="12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v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北朝鮮</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大韓民国</a:t>
                      </a: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rowSpan="2" hMerge="1">
                  <a:txBody>
                    <a:bodyPr/>
                    <a:lstStyle/>
                    <a:p>
                      <a:endParaRPr kumimoji="1" lang="ja-JP" altLang="en-US"/>
                    </a:p>
                  </a:txBody>
                  <a:tcPr/>
                </a:tc>
                <a:tc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8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extLst>
                  <a:ext uri="{0D108BD9-81ED-4DB2-BD59-A6C34878D82A}">
                    <a16:rowId xmlns:a16="http://schemas.microsoft.com/office/drawing/2014/main" val="10028"/>
                  </a:ext>
                </a:extLst>
              </a:tr>
              <a:tr h="121919">
                <a:tc vMerge="1">
                  <a:txBody>
                    <a:bodyPr/>
                    <a:lstStyle/>
                    <a:p>
                      <a:endParaRPr kumimoji="1" lang="ja-JP" altLang="en-US"/>
                    </a:p>
                  </a:txBody>
                  <a:tcPr/>
                </a:tc>
                <a:tc gridSpan="5"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a:ln>
                          <a:noFill/>
                        </a:ln>
                        <a:solidFill>
                          <a:schemeClr val="bg1"/>
                        </a:solidFill>
                        <a:effectLst/>
                        <a:latin typeface="ＭＳ Ｐ明朝" pitchFamily="18" charset="-128"/>
                        <a:ea typeface="ＭＳ Ｐ明朝" pitchFamily="18"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平成 </a:t>
                      </a:r>
                      <a:r>
                        <a:rPr kumimoji="1" lang="en-US" altLang="ja-JP"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rPr>
                        <a:t>1989-</a:t>
                      </a:r>
                      <a:endParaRPr kumimoji="1" lang="ja-JP" altLang="en-US" sz="800" b="0" i="0" u="none" strike="noStrike" cap="none" normalizeH="0" baseline="0" dirty="0">
                        <a:ln>
                          <a:noFill/>
                        </a:ln>
                        <a:solidFill>
                          <a:schemeClr val="bg1"/>
                        </a:solidFill>
                        <a:effectLst/>
                        <a:latin typeface="HG正楷書体-PRO" panose="03000600000000000000" pitchFamily="66" charset="-128"/>
                        <a:ea typeface="HG正楷書体-PRO" panose="03000600000000000000" pitchFamily="66" charset="-128"/>
                        <a:cs typeface="ＤＦ華康明朝体U_W3" pitchFamily="18" charset="-128"/>
                      </a:endParaRPr>
                    </a:p>
                  </a:txBody>
                  <a:tcPr marL="72000" marR="7200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hMerge="1">
                  <a:txBody>
                    <a:bodyPr/>
                    <a:lstStyle/>
                    <a:p>
                      <a:endParaRPr kumimoji="1" lang="ja-JP" altLang="en-US"/>
                    </a:p>
                  </a:txBody>
                  <a:tcPr/>
                </a:tc>
                <a:extLst>
                  <a:ext uri="{0D108BD9-81ED-4DB2-BD59-A6C34878D82A}">
                    <a16:rowId xmlns:a16="http://schemas.microsoft.com/office/drawing/2014/main" val="10029"/>
                  </a:ext>
                </a:extLst>
              </a:tr>
            </a:tbl>
          </a:graphicData>
        </a:graphic>
      </p:graphicFrame>
      <p:sp>
        <p:nvSpPr>
          <p:cNvPr id="26754" name="Rectangle 134"/>
          <p:cNvSpPr>
            <a:spLocks noGrp="1" noChangeArrowheads="1"/>
          </p:cNvSpPr>
          <p:nvPr>
            <p:ph type="title" idx="4294967295"/>
          </p:nvPr>
        </p:nvSpPr>
        <p:spPr>
          <a:xfrm>
            <a:off x="1524001" y="-171400"/>
            <a:ext cx="9109075" cy="1584176"/>
          </a:xfrm>
        </p:spPr>
        <p:txBody>
          <a:bodyPr>
            <a:noAutofit/>
          </a:bodyPr>
          <a:lstStyle/>
          <a:p>
            <a:pPr algn="ctr" eaLnBrk="1" hangingPunct="1"/>
            <a:r>
              <a:rPr lang="ja-JP" altLang="en-US" dirty="0">
                <a:solidFill>
                  <a:srgbClr val="FF99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東アジアの科挙制度と文官統制</a:t>
            </a:r>
          </a:p>
        </p:txBody>
      </p:sp>
      <p:sp>
        <p:nvSpPr>
          <p:cNvPr id="4" name="Oval 44"/>
          <p:cNvSpPr>
            <a:spLocks noChangeArrowheads="1"/>
          </p:cNvSpPr>
          <p:nvPr/>
        </p:nvSpPr>
        <p:spPr bwMode="auto">
          <a:xfrm>
            <a:off x="6940402" y="3573017"/>
            <a:ext cx="5348287" cy="2255837"/>
          </a:xfrm>
          <a:prstGeom prst="ellipse">
            <a:avLst/>
          </a:prstGeom>
          <a:gradFill rotWithShape="1">
            <a:gsLst>
              <a:gs pos="0">
                <a:srgbClr val="C0C0C0"/>
              </a:gs>
              <a:gs pos="100000">
                <a:srgbClr val="000000">
                  <a:alpha val="0"/>
                </a:srgbClr>
              </a:gs>
            </a:gsLst>
            <a:path path="shape">
              <a:fillToRect l="50000" t="50000" r="50000" b="50000"/>
            </a:path>
          </a:gradFill>
          <a:ln w="9525">
            <a:noFill/>
            <a:round/>
            <a:headEnd/>
            <a:tailEnd/>
          </a:ln>
        </p:spPr>
        <p:txBody>
          <a:bodyPr lIns="0" tIns="0" rIns="0" bIns="0" anchor="ctr"/>
          <a:lstStyle/>
          <a:p>
            <a:pPr algn="ctr">
              <a:lnSpc>
                <a:spcPct val="100000"/>
              </a:lnSpc>
              <a:spcBef>
                <a:spcPct val="0"/>
              </a:spcBef>
            </a:pPr>
            <a:r>
              <a:rPr lang="ja-JP" altLang="en-US" sz="20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建武の新政</a:t>
            </a:r>
            <a:endParaRPr lang="ja-JP" altLang="en-US" sz="1800" dirty="0">
              <a:solidFill>
                <a:schemeClr val="bg1"/>
              </a:solidFill>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635754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ＤＦ華康明朝体U_W3"/>
        <a:ea typeface="ＤＦ華康明朝体U_W3"/>
        <a:cs typeface="ＤＦ華康明朝体U_W3"/>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C0000"/>
        </a:solidFill>
        <a:ln w="6350" cap="flat" cmpd="sng" algn="ctr">
          <a:solidFill>
            <a:srgbClr val="FFFFFF"/>
          </a:solidFill>
          <a:prstDash val="solid"/>
          <a:round/>
          <a:headEnd type="oval" w="med" len="med"/>
          <a:tailEnd type="none" w="lg" len="med"/>
        </a:ln>
        <a:effectLst/>
      </a:spPr>
      <a:bodyPr vert="horz" wrap="square" lIns="0" tIns="0" rIns="0" bIns="46800" numCol="1" anchor="ctr" anchorCtr="0" compatLnSpc="1">
        <a:prstTxWarp prst="textNoShape">
          <a:avLst/>
        </a:prstTxWarp>
        <a:spAutoFit/>
      </a:bodyPr>
      <a:lstStyle>
        <a:defPPr marL="190500" marR="0" indent="0" algn="l" defTabSz="914400" rtl="0" eaLnBrk="1" fontAlgn="base" latinLnBrk="0" hangingPunct="1">
          <a:lnSpc>
            <a:spcPct val="110000"/>
          </a:lnSpc>
          <a:spcBef>
            <a:spcPct val="0"/>
          </a:spcBef>
          <a:spcAft>
            <a:spcPct val="0"/>
          </a:spcAft>
          <a:buClr>
            <a:schemeClr val="bg2"/>
          </a:buClr>
          <a:buSzPct val="80000"/>
          <a:buFont typeface="Wingdings" pitchFamily="2" charset="2"/>
          <a:buNone/>
          <a:tabLst/>
          <a:defRPr kumimoji="1" lang="ja-JP" altLang="en-US" sz="1400" b="0" i="0" u="none" strike="noStrike" cap="none" normalizeH="0" baseline="0" smtClean="0">
            <a:ln>
              <a:noFill/>
            </a:ln>
            <a:solidFill>
              <a:schemeClr val="tx1"/>
            </a:solidFill>
            <a:effectLst/>
            <a:latin typeface="ＤＦ華康明朝体U_W3" pitchFamily="18" charset="-128"/>
            <a:ea typeface="ＤＦ華康明朝体U_W3" pitchFamily="18" charset="-128"/>
            <a:cs typeface="ＤＦ華康明朝体U_W3" pitchFamily="18" charset="-128"/>
          </a:defRPr>
        </a:defPPr>
      </a:lstStyle>
    </a:spDef>
    <a:lnDef>
      <a:spPr bwMode="auto">
        <a:solidFill>
          <a:srgbClr val="CC0000"/>
        </a:solidFill>
        <a:ln w="12700" cap="flat" cmpd="sng" algn="ctr">
          <a:solidFill>
            <a:srgbClr val="FFFFCC">
              <a:alpha val="75000"/>
            </a:srgbClr>
          </a:solidFill>
          <a:prstDash val="solid"/>
          <a:round/>
          <a:headEnd type="none" w="med" len="med"/>
          <a:tailEnd type="oval" w="lg" len="med"/>
        </a:ln>
        <a:effectLst/>
      </a:spPr>
      <a:body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41230</TotalTime>
  <Words>6881</Words>
  <Application>Microsoft Office PowerPoint</Application>
  <PresentationFormat>ワイド画面</PresentationFormat>
  <Paragraphs>1307</Paragraphs>
  <Slides>57</Slides>
  <Notes>57</Notes>
  <HiddenSlides>0</HiddenSlides>
  <MMClips>5</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57</vt:i4>
      </vt:variant>
    </vt:vector>
  </HeadingPairs>
  <TitlesOfParts>
    <vt:vector size="64" baseType="lpstr">
      <vt:lpstr>ＤＦ華康明朝体U_W3</vt:lpstr>
      <vt:lpstr>HG正楷書体-PRO</vt:lpstr>
      <vt:lpstr>KaiTi</vt:lpstr>
      <vt:lpstr>ＭＳ Ｐ明朝</vt:lpstr>
      <vt:lpstr>Times New Roman</vt:lpstr>
      <vt:lpstr>Wingdings</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東アジアの科挙制度と文官統制</vt:lpstr>
      <vt:lpstr>PowerPoint プレゼンテーション</vt:lpstr>
      <vt:lpstr>PowerPoint プレゼンテーション</vt:lpstr>
      <vt:lpstr>PowerPoint プレゼンテーション</vt:lpstr>
      <vt:lpstr>ＮＨＫスペシャル「故宮」より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科挙の功罪～功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科挙制度の伝播</vt:lpstr>
      <vt:lpstr>PowerPoint プレゼンテーション</vt:lpstr>
      <vt:lpstr>科挙の功罪～罪</vt:lpstr>
      <vt:lpstr>PowerPoint プレゼンテーション</vt:lpstr>
      <vt:lpstr>PowerPoint プレゼンテーション</vt:lpstr>
      <vt:lpstr>PowerPoint プレゼンテーション</vt:lpstr>
      <vt:lpstr>PowerPoint プレゼンテーション</vt:lpstr>
      <vt:lpstr>科挙の功罪～罪</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資料映像：中国ドラマ「愛是一顆幸福的子弾」</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五代十国時代</dc:title>
  <dc:creator>FIC</dc:creator>
  <cp:lastModifiedBy>靖 鈴木</cp:lastModifiedBy>
  <cp:revision>533</cp:revision>
  <dcterms:created xsi:type="dcterms:W3CDTF">2002-11-14T05:11:53Z</dcterms:created>
  <dcterms:modified xsi:type="dcterms:W3CDTF">2019-06-24T01:39:27Z</dcterms:modified>
</cp:coreProperties>
</file>