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1" r:id="rId4"/>
    <p:sldId id="263" r:id="rId5"/>
    <p:sldId id="269" r:id="rId6"/>
    <p:sldId id="265" r:id="rId7"/>
    <p:sldId id="270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A22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8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878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数量補語の位置①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endParaRPr lang="en-US" altLang="ja-JP" sz="12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 marR="0" lvl="0" indent="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わたしは中国語を勉強しました。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 indent="3175"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 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kumimoji="1" lang="zh-CN" altLang="en-US" sz="3600" b="0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学了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kumimoji="1" lang="zh-CN" altLang="en-US" sz="3600" b="0" i="0" u="wavyHeavy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汉语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了。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lvl="0" indent="3175">
              <a:defRPr/>
            </a:pP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xuéle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Hànyǔ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le.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444500" marR="0" lvl="0" indent="3175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41338" lvl="0" indent="3175">
              <a:defRPr/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わたしは中国語を</a:t>
            </a:r>
            <a:r>
              <a:rPr lang="ja-JP" altLang="en-US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［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半年間</a:t>
            </a:r>
            <a:r>
              <a:rPr lang="ja-JP" altLang="en-US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］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勉強しました。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 lvl="0" indent="3175">
              <a:defRPr/>
            </a:pP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>
              <a:defRPr/>
            </a:pPr>
            <a:r>
              <a:rPr lang="en-US" altLang="ja-JP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×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学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了 </a:t>
            </a:r>
            <a:r>
              <a:rPr lang="zh-CN" altLang="en-US" sz="3600" u="wavyHeavy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汉语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[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半  年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]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ja-JP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41338" lvl="0" indent="3175">
              <a:lnSpc>
                <a:spcPts val="2300"/>
              </a:lnSpc>
              <a:defRPr/>
            </a:pP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xuéle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Hànyǔ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bàn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nián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541338" lvl="0" indent="3175">
              <a:lnSpc>
                <a:spcPts val="2300"/>
              </a:lnSpc>
              <a:defRPr/>
            </a:pP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○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kumimoji="1" lang="zh-CN" altLang="en-US" sz="3600" b="0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学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了 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[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半  年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] </a:t>
            </a:r>
            <a:r>
              <a:rPr kumimoji="1" lang="zh-CN" altLang="en-US" sz="3600" b="0" i="0" u="wavyHeavy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汉语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xuéle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bàn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nián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Hànyǔ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　　　　　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394200" lvl="0">
              <a:lnSpc>
                <a:spcPts val="1400"/>
              </a:lnSpc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─┬─</a:t>
            </a: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4394200" lvl="0">
              <a:lnSpc>
                <a:spcPts val="2400"/>
              </a:lnSpc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　└─</a:t>
            </a:r>
            <a:r>
              <a:rPr lang="ja-JP" altLang="en-US" sz="24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目的語が名詞の場合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189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878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数量補語の位置②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endParaRPr lang="en-US" altLang="ja-JP" sz="12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 indent="3175">
              <a:defRPr/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わたしは彼を待ちました。</a:t>
            </a: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　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我 等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了 </a:t>
            </a:r>
            <a:r>
              <a:rPr kumimoji="1" lang="zh-CN" altLang="en-US" sz="3600" b="0" i="0" u="wavyHeavy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他</a:t>
            </a:r>
            <a:r>
              <a:rPr kumimoji="1" lang="zh-CN" altLang="en-US" sz="3600" b="0" i="0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了。</a:t>
            </a:r>
            <a:endParaRPr kumimoji="1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indent="-93663">
              <a:defRPr/>
            </a:pP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děngle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le.</a:t>
            </a:r>
          </a:p>
          <a:p>
            <a:pPr marL="538163" indent="-93663">
              <a:defRPr/>
            </a:pPr>
            <a:endParaRPr lang="en-US" altLang="ja-JP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444500" indent="3175">
              <a:tabLst>
                <a:tab pos="1252538" algn="l"/>
              </a:tabLst>
              <a:defRPr/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わたしは彼を</a:t>
            </a:r>
            <a:r>
              <a:rPr lang="ja-JP" altLang="en-US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［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一時間</a:t>
            </a:r>
            <a:r>
              <a:rPr lang="ja-JP" altLang="en-US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］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待ちました。</a:t>
            </a: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 indent="3175">
              <a:tabLst>
                <a:tab pos="1252538" algn="l"/>
              </a:tabLst>
              <a:defRPr/>
            </a:pP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×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等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了 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[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一 个 小时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] </a:t>
            </a:r>
            <a:r>
              <a:rPr lang="zh-CN" altLang="en-US" sz="3600" u="wavyHeavy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他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41338" lvl="0" indent="3175">
              <a:lnSpc>
                <a:spcPts val="2300"/>
              </a:lnSpc>
              <a:tabLst>
                <a:tab pos="1252538" algn="l"/>
              </a:tabLst>
              <a:defRPr/>
            </a:pP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děngle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yí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ge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xiǎoshí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444500" marR="0" lvl="0" indent="3175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○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我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kumimoji="1" lang="zh-CN" altLang="en-US" sz="3600" b="0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等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了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kumimoji="1" lang="zh-CN" altLang="en-US" sz="3600" b="0" i="0" u="wavyHeavy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他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[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一 个 小时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]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děngle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yí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ge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xiǎoshí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2063750" lvl="0">
              <a:lnSpc>
                <a:spcPts val="1400"/>
              </a:lnSpc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─┬─</a:t>
            </a: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2063750" lvl="0">
              <a:lnSpc>
                <a:spcPts val="2400"/>
              </a:lnSpc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　└─</a:t>
            </a:r>
            <a:r>
              <a:rPr lang="ja-JP" altLang="en-US" sz="24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目的語が代名詞の場合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3575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878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数量補語と継続を表す語気助詞“了”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88900"/>
            <a:endParaRPr lang="en-US" altLang="ja-JP" sz="12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 lvl="0" indent="3175"/>
            <a:r>
              <a:rPr lang="en-US" altLang="ja-JP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わたしは中国語を勉強して半年になります（いまも継続中）。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ja-JP" sz="12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△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学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了 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[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半  年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]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汉语。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xuéle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bàn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nián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Hànyǔ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538163" lvl="0" indent="-538163"/>
            <a:endParaRPr lang="en-US" altLang="ja-JP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2236788" lvl="0" indent="3175">
              <a:lnSpc>
                <a:spcPts val="2300"/>
              </a:lnSpc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！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これではいまも勉強を続けているかどうかが不明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 indent="3175">
              <a:lnSpc>
                <a:spcPts val="2300"/>
              </a:lnSpc>
            </a:pP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ja-JP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○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学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了 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[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半  年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]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汉语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了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xuéle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bàn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nián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Hànyǔ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ja-JP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561013" lvl="0">
              <a:lnSpc>
                <a:spcPts val="2300"/>
              </a:lnSpc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┬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5561013" lvl="0">
              <a:lnSpc>
                <a:spcPts val="2300"/>
              </a:lnSpc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└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現在も継続中の場合は、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561013" lvl="0">
              <a:lnSpc>
                <a:spcPts val="2300"/>
              </a:lnSpc>
              <a:spcBef>
                <a:spcPts val="600"/>
              </a:spcBef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語気助詞“了”を加える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66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878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数量補語と離合詞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/>
            <a:r>
              <a:rPr lang="en-US" altLang="ja-JP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</a:p>
          <a:p>
            <a:pPr marL="444500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わたしは寝ました（</a:t>
            </a:r>
            <a:r>
              <a:rPr lang="zh-CN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睡觉</a:t>
            </a:r>
            <a:r>
              <a:rPr lang="en-US" altLang="zh-CN" sz="2000" dirty="0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shu</a:t>
            </a:r>
            <a:r>
              <a:rPr lang="en-US" altLang="ja-JP" sz="2000" dirty="0" err="1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lang="en-US" altLang="zh-CN" sz="2000" dirty="0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</a:t>
            </a:r>
            <a:r>
              <a:rPr lang="en-US" altLang="ja-JP" sz="2000" dirty="0" err="1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000" dirty="0" err="1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88900"/>
            <a:endParaRPr lang="en-US" altLang="ja-JP" sz="12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　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kumimoji="1" lang="zh-CN" altLang="en-US" sz="3600" b="0" i="0" u="heavy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睡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觉  了 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shuìjiào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444500" indent="3175">
              <a:tabLst>
                <a:tab pos="444500" algn="l"/>
              </a:tabLst>
              <a:defRPr/>
            </a:pP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 indent="3175">
              <a:tabLst>
                <a:tab pos="444500" algn="l"/>
              </a:tabLst>
              <a:defRPr/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わたしは</a:t>
            </a:r>
            <a:r>
              <a:rPr lang="en-US" altLang="zh-CN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[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八時間</a:t>
            </a:r>
            <a:r>
              <a:rPr lang="en-US" altLang="zh-CN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]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寝ました（</a:t>
            </a:r>
            <a:r>
              <a:rPr lang="zh-CN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睡觉</a:t>
            </a:r>
            <a:r>
              <a:rPr lang="en-US" altLang="zh-CN" sz="2400" dirty="0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shu</a:t>
            </a:r>
            <a:r>
              <a:rPr lang="en-US" altLang="ja-JP" sz="2400" dirty="0" err="1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lang="en-US" altLang="zh-CN" sz="2400" dirty="0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</a:t>
            </a:r>
            <a:r>
              <a:rPr lang="en-US" altLang="ja-JP" sz="2400" dirty="0" err="1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>
              <a:defRPr/>
            </a:pPr>
            <a:r>
              <a:rPr lang="en-US" altLang="ja-JP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×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</a:t>
            </a:r>
            <a:r>
              <a:rPr lang="zh-CN" altLang="en-US" sz="3600" u="heavy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睡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觉  了 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[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八 个 小时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]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41338" lvl="0" indent="3175">
              <a:lnSpc>
                <a:spcPts val="2300"/>
              </a:lnSpc>
              <a:tabLst>
                <a:tab pos="541338" algn="l"/>
              </a:tabLst>
              <a:defRPr/>
            </a:pP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shuìjiào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bā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ge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xiǎoshí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88900" marR="0" lvl="0" indent="3175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R="0" lvl="0" indent="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○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我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kumimoji="1" lang="zh-CN" altLang="en-US" sz="3600" b="0" i="0" u="heavy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睡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了 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[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八 个 小时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] 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(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觉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)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shuìle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bā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ge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xiǎoshí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jiào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981075">
              <a:lnSpc>
                <a:spcPts val="1400"/>
              </a:lnSpc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─┬─　　　　　　　　　　　─┬─</a:t>
            </a: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981075" lvl="0">
              <a:lnSpc>
                <a:spcPts val="1000"/>
              </a:lnSpc>
              <a:defRPr/>
            </a:pP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981075" lvl="0">
              <a:lnSpc>
                <a:spcPts val="1000"/>
              </a:lnSpc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　└─────────────┴─</a:t>
            </a:r>
            <a:r>
              <a:rPr lang="en-US" altLang="ja-JP" sz="2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V</a:t>
            </a:r>
            <a:r>
              <a:rPr lang="ja-JP" altLang="en-US" sz="2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＋</a:t>
            </a:r>
            <a:r>
              <a:rPr lang="en-US" altLang="ja-JP" sz="2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O</a:t>
            </a:r>
            <a:r>
              <a:rPr lang="ja-JP" altLang="en-US" sz="2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構造の離合詞の場合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469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878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数量補語と離合詞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endParaRPr lang="en-US" altLang="ja-JP" sz="12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わたしは泳ぎました（</a:t>
            </a:r>
            <a:r>
              <a:rPr lang="zh-CN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游泳</a:t>
            </a:r>
            <a:r>
              <a:rPr lang="en-US" altLang="zh-CN" sz="2000" dirty="0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000" dirty="0" err="1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ó</a:t>
            </a:r>
            <a:r>
              <a:rPr lang="en-US" altLang="zh-CN" sz="2000" dirty="0" err="1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000" dirty="0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000" dirty="0" err="1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000" dirty="0" err="1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　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我  </a:t>
            </a:r>
            <a:r>
              <a:rPr kumimoji="1" lang="zh-CN" altLang="en-US" sz="3600" b="0" i="0" u="heavy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游</a:t>
            </a:r>
            <a:r>
              <a:rPr kumimoji="1" lang="zh-CN" altLang="en-US" sz="3600" b="0" i="0" u="wavyHeavy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泳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了。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yóuyǒng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444500" marR="0" lvl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444500" lvl="0"/>
            <a:r>
              <a:rPr lang="ja-JP" altLang="en-US" sz="2400" dirty="0">
                <a:solidFill>
                  <a:prstClr val="white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わたしは</a:t>
            </a:r>
            <a:r>
              <a:rPr lang="en-US" altLang="zh-CN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[</a:t>
            </a:r>
            <a:r>
              <a:rPr lang="ja-JP" altLang="en-US" sz="2400" dirty="0">
                <a:solidFill>
                  <a:prstClr val="white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一時間</a:t>
            </a:r>
            <a:r>
              <a:rPr lang="en-US" altLang="zh-CN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]</a:t>
            </a:r>
            <a:r>
              <a:rPr lang="ja-JP" altLang="en-US" sz="2400" dirty="0">
                <a:solidFill>
                  <a:prstClr val="white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泳ぎました（</a:t>
            </a:r>
            <a:r>
              <a:rPr lang="zh-CN" altLang="en-US" sz="2400" dirty="0">
                <a:solidFill>
                  <a:prstClr val="white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游泳</a:t>
            </a:r>
            <a:r>
              <a:rPr lang="en-US" altLang="zh-CN" sz="2000" dirty="0">
                <a:solidFill>
                  <a:prstClr val="white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prstClr val="white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000" dirty="0" err="1">
                <a:solidFill>
                  <a:prstClr val="white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ó</a:t>
            </a:r>
            <a:r>
              <a:rPr lang="en-US" altLang="zh-CN" sz="2000" dirty="0" err="1">
                <a:solidFill>
                  <a:prstClr val="white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000" dirty="0">
                <a:solidFill>
                  <a:prstClr val="white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prstClr val="white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000" dirty="0" err="1">
                <a:solidFill>
                  <a:prstClr val="white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000" dirty="0" err="1">
                <a:solidFill>
                  <a:prstClr val="white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ja-JP" altLang="en-US" sz="2400" dirty="0">
                <a:solidFill>
                  <a:prstClr val="white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）。</a:t>
            </a:r>
            <a:endParaRPr lang="en-US" altLang="ja-JP" sz="2400" dirty="0">
              <a:solidFill>
                <a:prstClr val="white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 lvl="0"/>
            <a:endParaRPr lang="en-US" altLang="ja-JP" sz="800" dirty="0">
              <a:solidFill>
                <a:prstClr val="white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 indent="3175">
              <a:tabLst>
                <a:tab pos="0" algn="l"/>
              </a:tabLst>
              <a:defRPr/>
            </a:pP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×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 </a:t>
            </a:r>
            <a:r>
              <a:rPr lang="zh-CN" altLang="en-US" sz="3600" u="heavy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游</a:t>
            </a:r>
            <a:r>
              <a:rPr lang="zh-CN" altLang="en-US" sz="3600" u="wavyHeavy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泳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了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[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一 个 小时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]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41338" lvl="0" indent="3175">
              <a:lnSpc>
                <a:spcPts val="2300"/>
              </a:lnSpc>
              <a:tabLst>
                <a:tab pos="541338" algn="l"/>
              </a:tabLst>
              <a:defRPr/>
            </a:pP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yóuyǒng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yí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ge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xiǎoshí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88900" marR="0" lvl="0" indent="3175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○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kumimoji="1" lang="zh-CN" altLang="en-US" sz="3600" b="0" i="0" u="heavy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游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了 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[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一 个 小时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]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(</a:t>
            </a:r>
            <a:r>
              <a:rPr kumimoji="1" lang="zh-CN" altLang="en-US" sz="3600" b="0" i="0" u="wavyHeavy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泳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)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yóule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yí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ge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xiǎoshí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yǒng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981075">
              <a:lnSpc>
                <a:spcPts val="1400"/>
              </a:lnSpc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─┬─　　　　　　　　　　　─┬─</a:t>
            </a: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981075" lvl="0">
              <a:lnSpc>
                <a:spcPts val="1000"/>
              </a:lnSpc>
              <a:defRPr/>
            </a:pP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981075" lvl="0">
              <a:lnSpc>
                <a:spcPts val="1000"/>
              </a:lnSpc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　└─────────────┴─</a:t>
            </a:r>
            <a:r>
              <a:rPr lang="en-US" altLang="ja-JP" sz="2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V</a:t>
            </a:r>
            <a:r>
              <a:rPr lang="ja-JP" altLang="en-US" sz="2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＋</a:t>
            </a:r>
            <a:r>
              <a:rPr lang="en-US" altLang="ja-JP" sz="2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O</a:t>
            </a:r>
            <a:r>
              <a:rPr lang="ja-JP" altLang="en-US" sz="2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構造の離合詞の場合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362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878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数量補語（非継続性動詞の場合）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175" algn="ctr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彼女は日本に来ました。（“来”は非継続性動詞）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989013"/>
            <a:endParaRPr lang="en-US" altLang="ja-JP" sz="12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她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u="heavy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来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u="wavy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日本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了。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lái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Rìběn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le.</a:t>
            </a:r>
            <a:endParaRPr lang="en-US" altLang="ja-JP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444500" lvl="0"/>
            <a:endParaRPr lang="en-US" altLang="ja-JP" sz="1200" dirty="0">
              <a:solidFill>
                <a:prstClr val="white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 lvl="0"/>
            <a:r>
              <a:rPr lang="ja-JP" altLang="en-US" sz="2400" dirty="0">
                <a:solidFill>
                  <a:prstClr val="white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彼女は日本に来て</a:t>
            </a:r>
            <a:r>
              <a:rPr lang="en-US" altLang="zh-CN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[</a:t>
            </a:r>
            <a:r>
              <a:rPr lang="ja-JP" altLang="en-US" sz="2400" dirty="0">
                <a:solidFill>
                  <a:prstClr val="white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二年になります</a:t>
            </a:r>
            <a:r>
              <a:rPr lang="en-US" altLang="zh-CN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] </a:t>
            </a:r>
            <a:r>
              <a:rPr lang="ja-JP" altLang="en-US" sz="2400" dirty="0">
                <a:solidFill>
                  <a:prstClr val="white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。</a:t>
            </a:r>
            <a:endParaRPr lang="en-US" altLang="ja-JP" sz="2400" dirty="0">
              <a:solidFill>
                <a:prstClr val="white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 lvl="0" indent="3175">
              <a:tabLst>
                <a:tab pos="719138" algn="l"/>
              </a:tabLst>
              <a:defRPr/>
            </a:pPr>
            <a:endParaRPr lang="en-US" altLang="ja-JP" sz="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 indent="3175">
              <a:tabLst>
                <a:tab pos="0" algn="l"/>
              </a:tabLst>
              <a:defRPr/>
            </a:pPr>
            <a:r>
              <a:rPr lang="en-US" altLang="ja-JP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×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她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u="heavy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来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[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两  年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] </a:t>
            </a:r>
            <a:r>
              <a:rPr lang="zh-CN" altLang="en-US" sz="3600" u="wavy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日本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了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ja-JP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41338" lvl="0" indent="3175">
              <a:lnSpc>
                <a:spcPts val="2300"/>
              </a:lnSpc>
              <a:tabLst>
                <a:tab pos="719138" algn="l"/>
              </a:tabLst>
              <a:defRPr/>
            </a:pP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lái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liǎng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nián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Rìběn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</a:p>
          <a:p>
            <a:endParaRPr lang="en-US" altLang="ja-JP" sz="12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 indent="3175"/>
            <a:r>
              <a:rPr lang="ja-JP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○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她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u="heavy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来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u="wavy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日本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[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两 年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]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了。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lái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Rìběn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liǎng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nián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981075" lvl="0">
              <a:lnSpc>
                <a:spcPts val="1400"/>
              </a:lnSpc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─┬─</a:t>
            </a: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981075" lvl="0">
              <a:lnSpc>
                <a:spcPts val="2400"/>
              </a:lnSpc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　└─ 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非継続性動詞の場合、数量補語は目的語の後に</a:t>
            </a:r>
            <a:endParaRPr lang="en-US" altLang="ja-JP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5649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878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数量補語（非継続性の離合詞の場合）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endParaRPr lang="en-US" altLang="ja-JP" sz="12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彼らは結婚（</a:t>
            </a:r>
            <a:r>
              <a:rPr lang="zh-CN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结婚</a:t>
            </a:r>
            <a:r>
              <a:rPr lang="ja-JP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en-US" altLang="ja-JP" sz="2000" dirty="0" err="1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jié</a:t>
            </a:r>
            <a:r>
              <a:rPr lang="en-US" altLang="ja-JP" sz="2000" dirty="0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000" dirty="0" err="1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hūn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）しました。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>
              <a:defRPr/>
            </a:pP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他们  </a:t>
            </a:r>
            <a:r>
              <a:rPr kumimoji="1" lang="zh-CN" altLang="en-US" sz="3600" b="0" i="0" u="heavy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结</a:t>
            </a:r>
            <a:r>
              <a:rPr kumimoji="1" lang="zh-CN" altLang="en-US" sz="3600" b="0" i="0" u="wavyHeavy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婚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了。</a:t>
            </a:r>
            <a:r>
              <a:rPr lang="en-US" altLang="ja-JP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 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‥‥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“結婚”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は非継続性の離合詞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Tāmen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jiéhūn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444500" lvl="0"/>
            <a:r>
              <a:rPr lang="ja-JP" altLang="en-US" sz="2400" dirty="0">
                <a:solidFill>
                  <a:prstClr val="white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彼らは結婚（</a:t>
            </a:r>
            <a:r>
              <a:rPr lang="zh-CN" altLang="en-US" sz="2400" dirty="0">
                <a:solidFill>
                  <a:prstClr val="white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结婚</a:t>
            </a:r>
            <a:r>
              <a:rPr lang="ja-JP" altLang="en-US" sz="2400" dirty="0">
                <a:solidFill>
                  <a:prstClr val="white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en-US" altLang="ja-JP" sz="2000" dirty="0" err="1">
                <a:solidFill>
                  <a:prstClr val="white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jié</a:t>
            </a:r>
            <a:r>
              <a:rPr lang="en-US" altLang="ja-JP" sz="2000" dirty="0">
                <a:solidFill>
                  <a:prstClr val="white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000" dirty="0" err="1">
                <a:solidFill>
                  <a:prstClr val="white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hūn</a:t>
            </a:r>
            <a:r>
              <a:rPr lang="ja-JP" altLang="en-US" sz="2400" dirty="0">
                <a:solidFill>
                  <a:prstClr val="white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）して二年になります。</a:t>
            </a:r>
            <a:endParaRPr lang="en-US" altLang="ja-JP" sz="2400" dirty="0">
              <a:solidFill>
                <a:prstClr val="white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 lvl="0"/>
            <a:endParaRPr lang="en-US" altLang="ja-JP" sz="800" dirty="0">
              <a:solidFill>
                <a:prstClr val="white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 indent="3175">
              <a:tabLst>
                <a:tab pos="0" algn="l"/>
              </a:tabLst>
              <a:defRPr/>
            </a:pPr>
            <a:r>
              <a:rPr lang="en-US" altLang="ja-JP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×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他们 </a:t>
            </a:r>
            <a:r>
              <a:rPr lang="zh-CN" altLang="en-US" sz="3600" u="heavy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结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[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两  年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] </a:t>
            </a:r>
            <a:r>
              <a:rPr lang="zh-CN" altLang="en-US" sz="3600" u="wavyHeavy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婚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了。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endParaRPr lang="en-US" altLang="ja-JP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41338" lvl="0">
              <a:lnSpc>
                <a:spcPts val="2300"/>
              </a:lnSpc>
              <a:tabLst>
                <a:tab pos="719138" algn="l"/>
                <a:tab pos="1163638" algn="l"/>
              </a:tabLst>
              <a:defRPr/>
            </a:pP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Tāmen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jié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liǎng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nián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hūn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le.</a:t>
            </a:r>
          </a:p>
          <a:p>
            <a:endParaRPr lang="en-US" altLang="ja-JP" sz="12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○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他们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kumimoji="1" lang="zh-CN" altLang="en-US" sz="3600" b="0" i="0" u="heavy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结</a:t>
            </a:r>
            <a:r>
              <a:rPr kumimoji="1" lang="zh-CN" altLang="en-US" sz="3600" b="0" i="0" u="wavyHeavy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婚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 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[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两  年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]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了。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Tāmen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jiéhūn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liǎng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nián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</a:p>
          <a:p>
            <a:pPr marL="1617663" lvl="0">
              <a:lnSpc>
                <a:spcPts val="1400"/>
              </a:lnSpc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─┬─</a:t>
            </a: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1617663" lvl="0">
              <a:lnSpc>
                <a:spcPts val="2400"/>
              </a:lnSpc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　└─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非継続性離合詞の場合、数量補語は目的語の後に</a:t>
            </a:r>
            <a:endParaRPr lang="en-US" altLang="ja-JP" sz="24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196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2028</TotalTime>
  <Words>665</Words>
  <Application>Microsoft Office PowerPoint</Application>
  <PresentationFormat>ワイド画面</PresentationFormat>
  <Paragraphs>115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FangSong</vt:lpstr>
      <vt:lpstr>HG正楷書体-PRO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靖 鈴木</cp:lastModifiedBy>
  <cp:revision>117</cp:revision>
  <dcterms:created xsi:type="dcterms:W3CDTF">2017-07-03T21:23:45Z</dcterms:created>
  <dcterms:modified xsi:type="dcterms:W3CDTF">2023-10-06T03:07:58Z</dcterms:modified>
</cp:coreProperties>
</file>