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1" r:id="rId4"/>
    <p:sldId id="263" r:id="rId5"/>
    <p:sldId id="269" r:id="rId6"/>
    <p:sldId id="265" r:id="rId7"/>
    <p:sldId id="270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2A22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8" autoAdjust="0"/>
    <p:restoredTop sz="94660"/>
  </p:normalViewPr>
  <p:slideViewPr>
    <p:cSldViewPr snapToGrid="0">
      <p:cViewPr varScale="1">
        <p:scale>
          <a:sx n="86" d="100"/>
          <a:sy n="86" d="100"/>
        </p:scale>
        <p:origin x="558" y="8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D3EBBC-200C-4C6D-B327-B45F65A54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BC8618E6-321C-454C-BF77-B5336A980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E96FF4-2C59-4B3A-9337-FA0C69CB9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82CD37-A705-4E92-9AED-E44D3835F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09062E-ACBD-4A84-8F27-70762E5D1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04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74D7E8-FDAD-4062-BFE0-446CACA73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5AE0C2A-B9B3-423D-A13A-93A3E9ED01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D6F3D0-8165-4C08-8A87-73BEB81A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E80874-2327-4145-BAAE-A8F3DE21C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7C4EC3-BBC6-4FE6-8204-CFB60766B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0115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7110596-1FDD-4C35-8425-DA245813FF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B1A4CBE-953D-4983-9CE0-FDC3A5FC01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ED89FF-FF10-4727-A787-30CED51A2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E4912B-0A28-48F4-88E1-CB63629C0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227B56-E971-4ABA-A1A0-44326EDF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8273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565051-722C-49D1-978D-51519A85C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B488C8-A69B-4BBA-935F-C28765589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CE2773-5E9B-47A4-9402-960E8EACA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A30EE6-F022-4722-B5AB-DDC936647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175F8A-1AE5-4ADE-A6D7-3870ACBB3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486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B74645-7EAD-4349-ADBD-26B8B9E92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07C6B8-DC87-4E22-BDB5-DD28C5608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A18407-743C-47DD-A79A-0480182D4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921B56-007B-4600-9D30-DA2260232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D666AF-753A-4E3F-BF18-5BB558F77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710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AFFB7E-C6FB-4C97-855D-9076AEC8B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E658169-9AE7-4DD0-863B-177E91C074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8ED8728-1F79-4562-87CE-A01DA3D51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893478-C8CE-45D8-8443-7E6F1E288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998C32E-3D47-47C3-94BD-C6BDCC79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440AB93-7B44-482E-8D48-1B8003F01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453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4817BD-A300-42EC-949E-E8EDCE061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F7CBFC-E41A-4966-A663-C73D749F0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DB7E713-EF51-456B-98EE-99660F8087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E363699-6860-4A96-BEA2-9329D4CB27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B0882FE-3DA1-4BD7-B729-AD6D8A2847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D5D584C-023C-412A-A2D7-D33FC23DD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78A454E-BFAF-4A70-AC26-AA0D8ECE3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EA2FD95-82BD-46A4-B054-1E123051C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5886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D28515-9E34-4C83-983E-1FB8FD4F5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01DC1CC-4114-4B86-BA98-1E60123C1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9483236-8577-4380-956B-254C7671B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518ACA7-49DD-4B0F-BBE7-9056AE779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343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489BDE2-EBBE-4ADD-80BB-4E9448358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F863A11-32D2-45B3-925D-5D78A299D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B14153B-22A9-4A92-87DD-6C7723DDF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9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AFEA22-5F5C-48EA-81A7-A53420CB9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8B95941-6D06-4CAA-BC03-9E40E8C53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0368558-94A8-453E-A898-2FAD1C2F2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E3AB6C-87E5-4280-9F32-05E546108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745ADD-D9E1-4F86-B559-6467274E7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3469FCF-61F4-42E5-BF6C-1C7C93531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824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14A7D6-0B8F-451D-90A6-5A29484B0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DD1641A-3878-4692-8E99-76CE8B91D9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785AB20-25A5-49B5-B40D-EFD82AD177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4CFF307-4456-4A05-AF16-17D6D0FC1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6EEAC59-8A40-4C3D-9618-5F76169E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27DAE3B-EBB8-4769-A758-63D1ED79B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9827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5EF3E6B-D04C-47D1-A6E3-6C6048989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33EB71C-3B70-45E5-B3D5-B6D408608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EE7E03-6E81-4C3E-B1ED-3B707D330A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CDE61-EDC8-4A28-AFC1-4706F523FDB1}" type="datetimeFigureOut">
              <a:rPr kumimoji="1" lang="ja-JP" altLang="en-US" smtClean="0"/>
              <a:t>2023/10/6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6E9BBC-F701-4795-9BE2-64B5C4470B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D964A6-2757-4082-9BA7-EE58E7DE00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3632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EC0B37E-BFFE-4F6F-9178-A532F076AD6D}"/>
              </a:ext>
            </a:extLst>
          </p:cNvPr>
          <p:cNvSpPr txBox="1"/>
          <p:nvPr/>
        </p:nvSpPr>
        <p:spPr>
          <a:xfrm>
            <a:off x="0" y="-8878"/>
            <a:ext cx="12192000" cy="6858000"/>
          </a:xfrm>
          <a:prstGeom prst="rect">
            <a:avLst/>
          </a:prstGeom>
          <a:blipFill>
            <a:blip r:embed="rId2"/>
            <a:stretch>
              <a:fillRect l="-2825" t="-1620" r="-3341" b="-800"/>
            </a:stretch>
          </a:blipFill>
        </p:spPr>
        <p:txBody>
          <a:bodyPr wrap="square" lIns="720000" tIns="360000" rIns="720000" bIns="360000" rtlCol="0">
            <a:noAutofit/>
          </a:bodyPr>
          <a:lstStyle/>
          <a:p>
            <a:pPr algn="ctr"/>
            <a:r>
              <a:rPr lang="ja-JP" altLang="en-US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数量補語の位置①</a:t>
            </a:r>
            <a:endParaRPr kumimoji="1" lang="en-US" altLang="zh-CN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algn="ctr"/>
            <a:endParaRPr lang="en-US" altLang="ja-JP" sz="1400" dirty="0">
              <a:solidFill>
                <a:schemeClr val="bg1"/>
              </a:solidFill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/>
            <a:endParaRPr lang="en-US" altLang="ja-JP" sz="12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444500" marR="0" lvl="0" indent="31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</a:t>
            </a:r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わたしは中国語を勉強しました。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8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lvl="0" indent="3175">
              <a:defRPr/>
            </a:pP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  我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 </a:t>
            </a:r>
            <a:r>
              <a:rPr kumimoji="1" lang="zh-CN" altLang="en-US" sz="3600" b="0" i="0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学了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 </a:t>
            </a:r>
            <a:r>
              <a:rPr kumimoji="1" lang="zh-CN" altLang="en-US" sz="3600" b="0" i="0" u="wavyHeavy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汉语</a:t>
            </a:r>
            <a:r>
              <a:rPr lang="ja-JP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了。</a:t>
            </a:r>
            <a:endParaRPr kumimoji="1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angSong" panose="02010609060101010101" pitchFamily="49" charset="-122"/>
              <a:ea typeface="FangSong" panose="02010609060101010101" pitchFamily="49" charset="-122"/>
              <a:cs typeface="+mn-cs"/>
            </a:endParaRPr>
          </a:p>
          <a:p>
            <a:pPr marL="538163" lvl="0" indent="3175">
              <a:defRPr/>
            </a:pP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xuéle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Hànyǔ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le.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urier New" panose="02070309020205020404" pitchFamily="49" charset="0"/>
              <a:ea typeface="FangSong" panose="02010609060101010101" pitchFamily="49" charset="-122"/>
              <a:cs typeface="Courier New" panose="02070309020205020404" pitchFamily="49" charset="0"/>
            </a:endParaRPr>
          </a:p>
          <a:p>
            <a:pPr marL="444500" marR="0" lvl="0" indent="3175" algn="l" defTabSz="9144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urier New" panose="02070309020205020404" pitchFamily="49" charset="0"/>
              <a:ea typeface="FangSong" panose="02010609060101010101" pitchFamily="49" charset="-122"/>
              <a:cs typeface="Courier New" panose="02070309020205020404" pitchFamily="49" charset="0"/>
            </a:endParaRPr>
          </a:p>
          <a:p>
            <a:pPr marL="541338" lvl="0" indent="3175">
              <a:defRPr/>
            </a:pPr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わたしは中国語を</a:t>
            </a:r>
            <a:r>
              <a:rPr lang="ja-JP" altLang="en-US" sz="2400" dirty="0">
                <a:solidFill>
                  <a:srgbClr val="FFC000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［</a:t>
            </a:r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半年間</a:t>
            </a:r>
            <a:r>
              <a:rPr lang="ja-JP" altLang="en-US" sz="2400" dirty="0">
                <a:solidFill>
                  <a:srgbClr val="FFC000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］</a:t>
            </a:r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勉強しました。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444500" lvl="0" indent="3175">
              <a:defRPr/>
            </a:pPr>
            <a:endParaRPr lang="en-US" altLang="ja-JP" sz="8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lvl="0">
              <a:defRPr/>
            </a:pPr>
            <a:r>
              <a:rPr lang="en-US" altLang="ja-JP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×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我</a:t>
            </a:r>
            <a:r>
              <a:rPr lang="ja-JP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</a:rPr>
              <a:t>学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了 </a:t>
            </a:r>
            <a:r>
              <a:rPr lang="zh-CN" altLang="en-US" sz="3600" u="wavyHeavy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</a:rPr>
              <a:t>汉语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en-US" altLang="zh-CN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[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半  年</a:t>
            </a:r>
            <a:r>
              <a:rPr lang="en-US" altLang="zh-CN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]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  <a:endParaRPr lang="en-US" altLang="ja-JP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41338" lvl="0" indent="3175">
              <a:lnSpc>
                <a:spcPts val="2300"/>
              </a:lnSpc>
              <a:defRPr/>
            </a:pP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xuéle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Hànyǔ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bàn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nián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.</a:t>
            </a:r>
          </a:p>
          <a:p>
            <a:pPr marL="541338" lvl="0" indent="3175">
              <a:lnSpc>
                <a:spcPts val="2300"/>
              </a:lnSpc>
              <a:defRPr/>
            </a:pPr>
            <a:endParaRPr lang="en-US" altLang="ja-JP" sz="8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○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我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 </a:t>
            </a:r>
            <a:r>
              <a:rPr kumimoji="1" lang="zh-CN" altLang="en-US" sz="3600" b="0" i="0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学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了 </a:t>
            </a:r>
            <a:r>
              <a:rPr kumimoji="1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[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半  年</a:t>
            </a:r>
            <a:r>
              <a:rPr kumimoji="1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] </a:t>
            </a:r>
            <a:r>
              <a:rPr kumimoji="1" lang="zh-CN" altLang="en-US" sz="3600" b="0" i="0" u="wavyHeavy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汉语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。</a:t>
            </a:r>
            <a:endParaRPr kumimoji="1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angSong" panose="02010609060101010101" pitchFamily="49" charset="-122"/>
              <a:ea typeface="FangSong" panose="02010609060101010101" pitchFamily="49" charset="-122"/>
              <a:cs typeface="+mn-cs"/>
            </a:endParaRPr>
          </a:p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xuéle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bàn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nián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Hànyǔ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.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　　　　　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4394200" lvl="0">
              <a:lnSpc>
                <a:spcPts val="1400"/>
              </a:lnSpc>
              <a:defRPr/>
            </a:pPr>
            <a:r>
              <a:rPr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─┬─</a:t>
            </a:r>
            <a:endParaRPr lang="en-US" altLang="ja-JP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  <a:cs typeface="Courier New" panose="02070309020205020404" pitchFamily="49" charset="0"/>
            </a:endParaRPr>
          </a:p>
          <a:p>
            <a:pPr marL="4394200" lvl="0">
              <a:lnSpc>
                <a:spcPts val="2400"/>
              </a:lnSpc>
              <a:defRPr/>
            </a:pPr>
            <a:r>
              <a:rPr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　└─</a:t>
            </a:r>
            <a:r>
              <a:rPr lang="ja-JP" altLang="en-US" sz="2400" dirty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目的語が名詞の場合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41C2FEE-B17E-4DBD-A35E-CC69F646C8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50069">
            <a:off x="10612717" y="263252"/>
            <a:ext cx="1611401" cy="15195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31890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EC0B37E-BFFE-4F6F-9178-A532F076AD6D}"/>
              </a:ext>
            </a:extLst>
          </p:cNvPr>
          <p:cNvSpPr txBox="1"/>
          <p:nvPr/>
        </p:nvSpPr>
        <p:spPr>
          <a:xfrm>
            <a:off x="0" y="-8878"/>
            <a:ext cx="12192000" cy="6858000"/>
          </a:xfrm>
          <a:prstGeom prst="rect">
            <a:avLst/>
          </a:prstGeom>
          <a:blipFill>
            <a:blip r:embed="rId2"/>
            <a:stretch>
              <a:fillRect l="-2825" t="-1620" r="-3341" b="-800"/>
            </a:stretch>
          </a:blipFill>
        </p:spPr>
        <p:txBody>
          <a:bodyPr wrap="square" lIns="720000" tIns="360000" rIns="720000" bIns="360000" rtlCol="0">
            <a:noAutofit/>
          </a:bodyPr>
          <a:lstStyle/>
          <a:p>
            <a:pPr algn="ctr"/>
            <a:r>
              <a:rPr lang="ja-JP" altLang="en-US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数量補語の位置②</a:t>
            </a:r>
            <a:endParaRPr kumimoji="1" lang="en-US" altLang="zh-CN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algn="ctr"/>
            <a:endParaRPr lang="en-US" altLang="ja-JP" sz="1400" dirty="0">
              <a:solidFill>
                <a:schemeClr val="bg1"/>
              </a:solidFill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/>
            <a:endParaRPr lang="en-US" altLang="ja-JP" sz="12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444500" indent="3175">
              <a:defRPr/>
            </a:pPr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わたしは彼を待ちました。</a:t>
            </a:r>
            <a:endParaRPr lang="en-US" altLang="ja-JP" sz="8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8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lvl="0" indent="-538163"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　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我 等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了 </a:t>
            </a:r>
            <a:r>
              <a:rPr kumimoji="1" lang="zh-CN" altLang="en-US" sz="3600" b="0" i="0" u="wavyHeavy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他</a:t>
            </a:r>
            <a:r>
              <a:rPr kumimoji="1" lang="zh-CN" altLang="en-US" sz="3600" b="0" i="0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 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了。</a:t>
            </a:r>
            <a:endParaRPr kumimoji="1" lang="zh-CN" alt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angSong" panose="02010609060101010101" pitchFamily="49" charset="-122"/>
              <a:ea typeface="FangSong" panose="02010609060101010101" pitchFamily="49" charset="-122"/>
              <a:cs typeface="+mn-cs"/>
            </a:endParaRPr>
          </a:p>
          <a:p>
            <a:pPr marL="538163" indent="-93663">
              <a:defRPr/>
            </a:pP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děngle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tā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le.</a:t>
            </a:r>
          </a:p>
          <a:p>
            <a:pPr marL="538163" indent="-93663">
              <a:defRPr/>
            </a:pPr>
            <a:endParaRPr lang="en-US" altLang="ja-JP" sz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444500" indent="3175">
              <a:tabLst>
                <a:tab pos="1252538" algn="l"/>
              </a:tabLst>
              <a:defRPr/>
            </a:pPr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わたしは彼を</a:t>
            </a:r>
            <a:r>
              <a:rPr lang="ja-JP" altLang="en-US" sz="2400" dirty="0">
                <a:solidFill>
                  <a:srgbClr val="FFC000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［</a:t>
            </a:r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一時間</a:t>
            </a:r>
            <a:r>
              <a:rPr lang="ja-JP" altLang="en-US" sz="2400" dirty="0">
                <a:solidFill>
                  <a:srgbClr val="FFC000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］</a:t>
            </a:r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待ちました。</a:t>
            </a:r>
            <a:endParaRPr lang="en-US" altLang="ja-JP" sz="8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lvl="0" indent="3175">
              <a:tabLst>
                <a:tab pos="1252538" algn="l"/>
              </a:tabLst>
              <a:defRPr/>
            </a:pP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G正楷書体-PRO" panose="03000600000000000000" pitchFamily="66" charset="-128"/>
                <a:ea typeface="HG正楷書体-PRO" panose="03000600000000000000" pitchFamily="66" charset="-128"/>
                <a:cs typeface="+mn-cs"/>
              </a:rPr>
              <a:t>×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我</a:t>
            </a:r>
            <a:r>
              <a:rPr lang="en-US" altLang="zh-CN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</a:rPr>
              <a:t>等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了 </a:t>
            </a:r>
            <a:r>
              <a:rPr lang="en-US" altLang="zh-CN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[</a:t>
            </a: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一 个 小时</a:t>
            </a:r>
            <a:r>
              <a:rPr lang="en-US" altLang="zh-CN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] </a:t>
            </a:r>
            <a:r>
              <a:rPr lang="zh-CN" altLang="en-US" sz="3600" u="wavyHeavy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</a:rPr>
              <a:t>他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  <a:endParaRPr kumimoji="1" lang="en-US" altLang="ja-JP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angSong" panose="02010609060101010101" pitchFamily="49" charset="-122"/>
              <a:ea typeface="FangSong" panose="02010609060101010101" pitchFamily="49" charset="-122"/>
              <a:cs typeface="+mn-cs"/>
            </a:endParaRPr>
          </a:p>
          <a:p>
            <a:pPr marL="541338" lvl="0" indent="3175">
              <a:lnSpc>
                <a:spcPts val="2300"/>
              </a:lnSpc>
              <a:tabLst>
                <a:tab pos="1252538" algn="l"/>
              </a:tabLst>
              <a:defRPr/>
            </a:pP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děngle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yí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ge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xiǎoshí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tā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.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urier New" panose="02070309020205020404" pitchFamily="49" charset="0"/>
              <a:ea typeface="FangSong" panose="02010609060101010101" pitchFamily="49" charset="-122"/>
              <a:cs typeface="Courier New" panose="02070309020205020404" pitchFamily="49" charset="0"/>
            </a:endParaRPr>
          </a:p>
          <a:p>
            <a:pPr marL="444500" marR="0" lvl="0" indent="3175" algn="l" defTabSz="9144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urier New" panose="02070309020205020404" pitchFamily="49" charset="0"/>
              <a:ea typeface="FangSong" panose="02010609060101010101" pitchFamily="49" charset="-122"/>
              <a:cs typeface="Courier New" panose="02070309020205020404" pitchFamily="49" charset="0"/>
            </a:endParaRPr>
          </a:p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○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我</a:t>
            </a:r>
            <a:r>
              <a:rPr kumimoji="1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 </a:t>
            </a:r>
            <a:r>
              <a:rPr kumimoji="1" lang="zh-CN" altLang="en-US" sz="3600" b="0" i="0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等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了</a:t>
            </a:r>
            <a:r>
              <a:rPr lang="ja-JP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kumimoji="1" lang="zh-CN" altLang="en-US" sz="3600" b="0" i="0" u="wavyHeavy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他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 </a:t>
            </a:r>
            <a:r>
              <a:rPr kumimoji="1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[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一 个 小时</a:t>
            </a:r>
            <a:r>
              <a:rPr kumimoji="1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]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。</a:t>
            </a:r>
            <a:endParaRPr kumimoji="1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angSong" panose="02010609060101010101" pitchFamily="49" charset="-122"/>
              <a:ea typeface="FangSong" panose="02010609060101010101" pitchFamily="49" charset="-122"/>
              <a:cs typeface="+mn-cs"/>
            </a:endParaRPr>
          </a:p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děngle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tā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yí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ge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xiǎoshí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.</a:t>
            </a:r>
            <a:endParaRPr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FangSong" panose="02010609060101010101" pitchFamily="49" charset="-122"/>
              <a:cs typeface="Courier New" panose="02070309020205020404" pitchFamily="49" charset="0"/>
            </a:endParaRPr>
          </a:p>
          <a:p>
            <a:pPr marL="2063750" lvl="0">
              <a:lnSpc>
                <a:spcPts val="1400"/>
              </a:lnSpc>
              <a:defRPr/>
            </a:pPr>
            <a:r>
              <a:rPr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─┬─</a:t>
            </a:r>
            <a:endParaRPr lang="en-US" altLang="ja-JP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  <a:cs typeface="Courier New" panose="02070309020205020404" pitchFamily="49" charset="0"/>
            </a:endParaRPr>
          </a:p>
          <a:p>
            <a:pPr marL="2063750" lvl="0">
              <a:lnSpc>
                <a:spcPts val="2400"/>
              </a:lnSpc>
              <a:defRPr/>
            </a:pPr>
            <a:r>
              <a:rPr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　└─</a:t>
            </a:r>
            <a:r>
              <a:rPr lang="ja-JP" altLang="en-US" sz="2400" dirty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目的語が代名詞の場合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41C2FEE-B17E-4DBD-A35E-CC69F646C8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50069">
            <a:off x="10612717" y="263252"/>
            <a:ext cx="1611401" cy="15195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35751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EC0B37E-BFFE-4F6F-9178-A532F076AD6D}"/>
              </a:ext>
            </a:extLst>
          </p:cNvPr>
          <p:cNvSpPr txBox="1"/>
          <p:nvPr/>
        </p:nvSpPr>
        <p:spPr>
          <a:xfrm>
            <a:off x="0" y="-8878"/>
            <a:ext cx="12192000" cy="6858000"/>
          </a:xfrm>
          <a:prstGeom prst="rect">
            <a:avLst/>
          </a:prstGeom>
          <a:blipFill>
            <a:blip r:embed="rId2"/>
            <a:stretch>
              <a:fillRect l="-2825" t="-1620" r="-3341" b="-800"/>
            </a:stretch>
          </a:blipFill>
        </p:spPr>
        <p:txBody>
          <a:bodyPr wrap="square" lIns="720000" tIns="360000" rIns="720000" bIns="360000" rtlCol="0">
            <a:noAutofit/>
          </a:bodyPr>
          <a:lstStyle/>
          <a:p>
            <a:pPr algn="ctr"/>
            <a:r>
              <a:rPr lang="ja-JP" altLang="en-US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数量補語と継続を表す語気助詞“了”</a:t>
            </a:r>
            <a:endParaRPr kumimoji="1" lang="en-US" altLang="zh-CN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algn="ctr"/>
            <a:endParaRPr lang="en-US" altLang="ja-JP" sz="1400" dirty="0">
              <a:solidFill>
                <a:schemeClr val="bg1"/>
              </a:solidFill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88900"/>
            <a:endParaRPr lang="en-US" altLang="ja-JP" sz="12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444500" lvl="0" indent="3175"/>
            <a:r>
              <a:rPr lang="en-US" altLang="ja-JP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</a:t>
            </a:r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わたしは中国語を勉強して半年になります（いまも継続中）。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indent="-538163"/>
            <a:endParaRPr lang="en-US" altLang="ja-JP" sz="12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lvl="0" indent="-538163"/>
            <a:r>
              <a:rPr lang="ja-JP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△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我</a:t>
            </a:r>
            <a:r>
              <a:rPr lang="ja-JP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</a:rPr>
              <a:t>学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了 </a:t>
            </a:r>
            <a:r>
              <a:rPr lang="en-US" altLang="zh-CN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[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半  年</a:t>
            </a:r>
            <a:r>
              <a:rPr lang="en-US" altLang="zh-CN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]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汉语。</a:t>
            </a:r>
            <a:endParaRPr lang="en-US" altLang="zh-CN" sz="3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 lvl="0" indent="-538163"/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xuéle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bàn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nián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Hànyǔ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.</a:t>
            </a:r>
          </a:p>
          <a:p>
            <a:pPr marL="538163" lvl="0" indent="-538163"/>
            <a:endParaRPr lang="en-US" altLang="ja-JP" sz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2236788" lvl="0" indent="3175">
              <a:lnSpc>
                <a:spcPts val="2300"/>
              </a:lnSpc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！</a:t>
            </a:r>
            <a:r>
              <a:rPr lang="ja-JP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これではいまも勉強を続けているかどうかが不明</a:t>
            </a:r>
            <a:endParaRPr lang="en-US" altLang="ja-JP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lvl="0" indent="3175">
              <a:lnSpc>
                <a:spcPts val="2300"/>
              </a:lnSpc>
            </a:pPr>
            <a:endParaRPr lang="en-US" altLang="ja-JP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lvl="0" indent="-538163"/>
            <a:r>
              <a:rPr lang="ja-JP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○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我</a:t>
            </a:r>
            <a:r>
              <a:rPr lang="ja-JP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</a:rPr>
              <a:t>学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了 </a:t>
            </a:r>
            <a:r>
              <a:rPr lang="en-US" altLang="zh-CN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[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半  年</a:t>
            </a:r>
            <a:r>
              <a:rPr lang="en-US" altLang="zh-CN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] 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汉语 </a:t>
            </a:r>
            <a:r>
              <a:rPr lang="zh-CN" altLang="en-US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了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  <a:endParaRPr lang="en-US" altLang="zh-CN" sz="3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 lvl="0" indent="-538163"/>
            <a:r>
              <a:rPr lang="ja-JP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xuéle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bàn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nián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Hànyǔ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le.</a:t>
            </a:r>
            <a:endParaRPr lang="en-US" altLang="ja-JP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561013" lvl="0">
              <a:lnSpc>
                <a:spcPts val="2300"/>
              </a:lnSpc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┬</a:t>
            </a:r>
            <a:endParaRPr lang="en-US" altLang="ja-JP" sz="2400" dirty="0">
              <a:solidFill>
                <a:srgbClr val="FF0000"/>
              </a:solidFill>
            </a:endParaRPr>
          </a:p>
          <a:p>
            <a:pPr marL="5561013" lvl="0">
              <a:lnSpc>
                <a:spcPts val="2300"/>
              </a:lnSpc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└</a:t>
            </a:r>
            <a:r>
              <a:rPr lang="ja-JP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現在も継続中の場合は、</a:t>
            </a:r>
            <a:endParaRPr lang="en-US" altLang="ja-JP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561013" lvl="0">
              <a:lnSpc>
                <a:spcPts val="2300"/>
              </a:lnSpc>
              <a:spcBef>
                <a:spcPts val="600"/>
              </a:spcBef>
            </a:pPr>
            <a:r>
              <a:rPr lang="ja-JP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語気助詞“了”を加える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41C2FEE-B17E-4DBD-A35E-CC69F646C8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50069">
            <a:off x="10612717" y="263252"/>
            <a:ext cx="1611401" cy="15195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4662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EC0B37E-BFFE-4F6F-9178-A532F076AD6D}"/>
              </a:ext>
            </a:extLst>
          </p:cNvPr>
          <p:cNvSpPr txBox="1"/>
          <p:nvPr/>
        </p:nvSpPr>
        <p:spPr>
          <a:xfrm>
            <a:off x="0" y="-8878"/>
            <a:ext cx="12192000" cy="6858000"/>
          </a:xfrm>
          <a:prstGeom prst="rect">
            <a:avLst/>
          </a:prstGeom>
          <a:blipFill>
            <a:blip r:embed="rId2"/>
            <a:stretch>
              <a:fillRect l="-2825" t="-1620" r="-3341" b="-800"/>
            </a:stretch>
          </a:blipFill>
        </p:spPr>
        <p:txBody>
          <a:bodyPr wrap="square" lIns="720000" tIns="360000" rIns="720000" bIns="360000" rtlCol="0">
            <a:noAutofit/>
          </a:bodyPr>
          <a:lstStyle/>
          <a:p>
            <a:pPr algn="ctr"/>
            <a:r>
              <a:rPr lang="ja-JP" altLang="en-US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数量補語と離合詞</a:t>
            </a:r>
            <a:endParaRPr kumimoji="1" lang="en-US" altLang="zh-CN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444500"/>
            <a:r>
              <a:rPr lang="en-US" altLang="ja-JP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</a:t>
            </a:r>
          </a:p>
          <a:p>
            <a:pPr marL="444500"/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わたしは寝ました（</a:t>
            </a:r>
            <a:r>
              <a:rPr lang="zh-CN" altLang="en-US" sz="2400" dirty="0">
                <a:solidFill>
                  <a:schemeClr val="bg1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睡觉</a:t>
            </a:r>
            <a:r>
              <a:rPr lang="en-US" altLang="zh-CN" sz="2000" dirty="0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000" dirty="0" err="1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shu</a:t>
            </a:r>
            <a:r>
              <a:rPr lang="en-US" altLang="ja-JP" sz="2000" dirty="0" err="1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ì</a:t>
            </a:r>
            <a:r>
              <a:rPr lang="en-US" altLang="zh-CN" sz="2000" dirty="0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000" dirty="0" err="1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ji</a:t>
            </a:r>
            <a:r>
              <a:rPr lang="en-US" altLang="ja-JP" sz="2000" dirty="0" err="1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à</a:t>
            </a:r>
            <a:r>
              <a:rPr lang="en-US" altLang="zh-CN" sz="2000" dirty="0" err="1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o</a:t>
            </a:r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）。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88900"/>
            <a:endParaRPr lang="en-US" altLang="ja-JP" sz="12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G正楷書体-PRO" panose="03000600000000000000" pitchFamily="66" charset="-128"/>
                <a:ea typeface="HG正楷書体-PRO" panose="03000600000000000000" pitchFamily="66" charset="-128"/>
                <a:cs typeface="+mn-cs"/>
              </a:rPr>
              <a:t>　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我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 </a:t>
            </a:r>
            <a:r>
              <a:rPr lang="ja-JP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kumimoji="1" lang="zh-CN" altLang="en-US" sz="3600" b="0" i="0" u="heavy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睡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觉  了 。</a:t>
            </a:r>
            <a:endParaRPr kumimoji="1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angSong" panose="02010609060101010101" pitchFamily="49" charset="-122"/>
              <a:ea typeface="FangSong" panose="02010609060101010101" pitchFamily="49" charset="-122"/>
              <a:cs typeface="+mn-cs"/>
            </a:endParaRPr>
          </a:p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shuìjiào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le.</a:t>
            </a:r>
            <a:endParaRPr kumimoji="1" lang="en-US" altLang="ja-JP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angSong" panose="02010609060101010101" pitchFamily="49" charset="-122"/>
              <a:ea typeface="FangSong" panose="02010609060101010101" pitchFamily="49" charset="-122"/>
              <a:cs typeface="+mn-cs"/>
            </a:endParaRPr>
          </a:p>
          <a:p>
            <a:pPr marL="444500" indent="3175">
              <a:tabLst>
                <a:tab pos="444500" algn="l"/>
              </a:tabLst>
              <a:defRPr/>
            </a:pP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444500" indent="3175">
              <a:tabLst>
                <a:tab pos="444500" algn="l"/>
              </a:tabLst>
              <a:defRPr/>
            </a:pPr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わたしは</a:t>
            </a:r>
            <a:r>
              <a:rPr lang="en-US" altLang="zh-CN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[</a:t>
            </a:r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八時間</a:t>
            </a:r>
            <a:r>
              <a:rPr lang="en-US" altLang="zh-CN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]</a:t>
            </a:r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寝ました（</a:t>
            </a:r>
            <a:r>
              <a:rPr lang="zh-CN" altLang="en-US" sz="2400" dirty="0">
                <a:solidFill>
                  <a:schemeClr val="bg1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睡觉</a:t>
            </a:r>
            <a:r>
              <a:rPr lang="en-US" altLang="zh-CN" sz="2400" dirty="0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400" dirty="0" err="1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shu</a:t>
            </a:r>
            <a:r>
              <a:rPr lang="en-US" altLang="ja-JP" sz="2400" dirty="0" err="1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ì</a:t>
            </a:r>
            <a:r>
              <a:rPr lang="en-US" altLang="zh-CN" sz="2400" dirty="0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400" dirty="0" err="1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ji</a:t>
            </a:r>
            <a:r>
              <a:rPr lang="en-US" altLang="ja-JP" sz="2400" dirty="0" err="1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à</a:t>
            </a:r>
            <a:r>
              <a:rPr lang="en-US" altLang="zh-CN" sz="2400" dirty="0" err="1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o</a:t>
            </a:r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）。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lvl="0">
              <a:defRPr/>
            </a:pPr>
            <a:r>
              <a:rPr lang="en-US" altLang="ja-JP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×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我</a:t>
            </a:r>
            <a:r>
              <a:rPr lang="ja-JP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 </a:t>
            </a:r>
            <a:r>
              <a:rPr lang="zh-CN" altLang="en-US" sz="3600" u="heavy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</a:rPr>
              <a:t>睡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觉  了 </a:t>
            </a:r>
            <a:r>
              <a:rPr kumimoji="1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[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八 个 小时</a:t>
            </a:r>
            <a:r>
              <a:rPr kumimoji="1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]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。</a:t>
            </a:r>
            <a:endParaRPr kumimoji="1" lang="en-US" altLang="ja-JP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angSong" panose="02010609060101010101" pitchFamily="49" charset="-122"/>
              <a:ea typeface="FangSong" panose="02010609060101010101" pitchFamily="49" charset="-122"/>
              <a:cs typeface="+mn-cs"/>
            </a:endParaRPr>
          </a:p>
          <a:p>
            <a:pPr marL="541338" lvl="0" indent="3175">
              <a:lnSpc>
                <a:spcPts val="2300"/>
              </a:lnSpc>
              <a:tabLst>
                <a:tab pos="541338" algn="l"/>
              </a:tabLst>
              <a:defRPr/>
            </a:pP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shuìjiào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le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bā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ge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xiǎoshí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urier New" panose="02070309020205020404" pitchFamily="49" charset="0"/>
              <a:ea typeface="FangSong" panose="02010609060101010101" pitchFamily="49" charset="-122"/>
              <a:cs typeface="Courier New" panose="02070309020205020404" pitchFamily="49" charset="0"/>
            </a:endParaRPr>
          </a:p>
          <a:p>
            <a:pPr marL="88900" marR="0" lvl="0" indent="3175" algn="l" defTabSz="9144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R="0" lvl="0" indent="31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○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我</a:t>
            </a:r>
            <a:r>
              <a:rPr kumimoji="1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 </a:t>
            </a:r>
            <a:r>
              <a:rPr kumimoji="1" lang="zh-CN" altLang="en-US" sz="3600" b="0" i="0" u="heavy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睡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了 </a:t>
            </a:r>
            <a:r>
              <a:rPr kumimoji="1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[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八 个 小时</a:t>
            </a:r>
            <a:r>
              <a:rPr kumimoji="1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] </a:t>
            </a:r>
            <a:r>
              <a:rPr kumimoji="1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(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觉</a:t>
            </a:r>
            <a:r>
              <a:rPr kumimoji="1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)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。</a:t>
            </a:r>
            <a:endParaRPr kumimoji="1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angSong" panose="02010609060101010101" pitchFamily="49" charset="-122"/>
              <a:ea typeface="FangSong" panose="02010609060101010101" pitchFamily="49" charset="-122"/>
              <a:cs typeface="+mn-cs"/>
            </a:endParaRPr>
          </a:p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shuìle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bā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ge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xiǎoshí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jiào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.</a:t>
            </a:r>
          </a:p>
          <a:p>
            <a:pPr marL="981075">
              <a:lnSpc>
                <a:spcPts val="1400"/>
              </a:lnSpc>
              <a:defRPr/>
            </a:pPr>
            <a:r>
              <a:rPr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─┬─　　　　　　　　　　　─┬─</a:t>
            </a:r>
            <a:endParaRPr lang="en-US" altLang="ja-JP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  <a:cs typeface="Courier New" panose="02070309020205020404" pitchFamily="49" charset="0"/>
            </a:endParaRPr>
          </a:p>
          <a:p>
            <a:pPr marL="981075" lvl="0">
              <a:lnSpc>
                <a:spcPts val="1000"/>
              </a:lnSpc>
              <a:defRPr/>
            </a:pPr>
            <a:endParaRPr lang="en-US" altLang="ja-JP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  <a:cs typeface="Courier New" panose="02070309020205020404" pitchFamily="49" charset="0"/>
            </a:endParaRPr>
          </a:p>
          <a:p>
            <a:pPr marL="981075" lvl="0">
              <a:lnSpc>
                <a:spcPts val="1000"/>
              </a:lnSpc>
              <a:defRPr/>
            </a:pPr>
            <a:r>
              <a:rPr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　└─────────────┴─</a:t>
            </a:r>
            <a:r>
              <a:rPr lang="en-US" altLang="ja-JP" sz="24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V</a:t>
            </a:r>
            <a:r>
              <a:rPr lang="ja-JP" altLang="en-US" sz="24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＋</a:t>
            </a:r>
            <a:r>
              <a:rPr lang="en-US" altLang="ja-JP" sz="24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O</a:t>
            </a:r>
            <a:r>
              <a:rPr lang="ja-JP" altLang="en-US" sz="24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構造の離合詞の場合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41C2FEE-B17E-4DBD-A35E-CC69F646C8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50069">
            <a:off x="10612717" y="263252"/>
            <a:ext cx="1611401" cy="15195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8469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EC0B37E-BFFE-4F6F-9178-A532F076AD6D}"/>
              </a:ext>
            </a:extLst>
          </p:cNvPr>
          <p:cNvSpPr txBox="1"/>
          <p:nvPr/>
        </p:nvSpPr>
        <p:spPr>
          <a:xfrm>
            <a:off x="0" y="-8878"/>
            <a:ext cx="12192000" cy="6858000"/>
          </a:xfrm>
          <a:prstGeom prst="rect">
            <a:avLst/>
          </a:prstGeom>
          <a:blipFill>
            <a:blip r:embed="rId2"/>
            <a:stretch>
              <a:fillRect l="-2825" t="-1620" r="-3341" b="-800"/>
            </a:stretch>
          </a:blipFill>
        </p:spPr>
        <p:txBody>
          <a:bodyPr wrap="square" lIns="720000" tIns="360000" rIns="720000" bIns="360000" rtlCol="0">
            <a:noAutofit/>
          </a:bodyPr>
          <a:lstStyle/>
          <a:p>
            <a:pPr algn="ctr"/>
            <a:r>
              <a:rPr lang="ja-JP" altLang="en-US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数量補語と離合詞</a:t>
            </a:r>
            <a:endParaRPr kumimoji="1" lang="en-US" altLang="zh-CN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algn="ctr"/>
            <a:endParaRPr lang="en-US" altLang="ja-JP" sz="1400" dirty="0">
              <a:solidFill>
                <a:schemeClr val="bg1"/>
              </a:solidFill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/>
            <a:endParaRPr lang="en-US" altLang="ja-JP" sz="12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444500"/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わたしは泳ぎました（</a:t>
            </a:r>
            <a:r>
              <a:rPr lang="zh-CN" altLang="en-US" sz="2400" dirty="0">
                <a:solidFill>
                  <a:schemeClr val="bg1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游泳</a:t>
            </a:r>
            <a:r>
              <a:rPr lang="en-US" altLang="zh-CN" sz="2000" dirty="0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000" dirty="0" err="1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</a:t>
            </a:r>
            <a:r>
              <a:rPr lang="en-US" altLang="ja-JP" sz="2000" dirty="0" err="1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ó</a:t>
            </a:r>
            <a:r>
              <a:rPr lang="en-US" altLang="zh-CN" sz="2000" dirty="0" err="1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u</a:t>
            </a:r>
            <a:r>
              <a:rPr lang="en-US" altLang="zh-CN" sz="2000" dirty="0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000" dirty="0" err="1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</a:t>
            </a:r>
            <a:r>
              <a:rPr lang="en-US" altLang="ja-JP" sz="2000" dirty="0" err="1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ǒ</a:t>
            </a:r>
            <a:r>
              <a:rPr lang="en-US" altLang="zh-CN" sz="2000" dirty="0" err="1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ng</a:t>
            </a:r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）。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444500"/>
            <a:endParaRPr lang="en-US" altLang="ja-JP" sz="8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G正楷書体-PRO" panose="03000600000000000000" pitchFamily="66" charset="-128"/>
                <a:ea typeface="HG正楷書体-PRO" panose="03000600000000000000" pitchFamily="66" charset="-128"/>
                <a:cs typeface="+mn-cs"/>
              </a:rPr>
              <a:t>　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我  </a:t>
            </a:r>
            <a:r>
              <a:rPr kumimoji="1" lang="zh-CN" altLang="en-US" sz="3600" b="0" i="0" u="heavy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游</a:t>
            </a:r>
            <a:r>
              <a:rPr kumimoji="1" lang="zh-CN" altLang="en-US" sz="3600" b="0" i="0" u="wavyHeavy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泳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 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了。</a:t>
            </a:r>
            <a:endParaRPr kumimoji="1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angSong" panose="02010609060101010101" pitchFamily="49" charset="-122"/>
              <a:ea typeface="FangSong" panose="02010609060101010101" pitchFamily="49" charset="-122"/>
              <a:cs typeface="+mn-cs"/>
            </a:endParaRPr>
          </a:p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yóuyǒng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le.</a:t>
            </a:r>
            <a:endParaRPr kumimoji="1" lang="en-US" altLang="ja-JP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angSong" panose="02010609060101010101" pitchFamily="49" charset="-122"/>
              <a:ea typeface="FangSong" panose="02010609060101010101" pitchFamily="49" charset="-122"/>
              <a:cs typeface="+mn-cs"/>
            </a:endParaRPr>
          </a:p>
          <a:p>
            <a:pPr marL="444500" marR="0" lvl="0" algn="l" defTabSz="9144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4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G正楷書体-PRO" panose="03000600000000000000" pitchFamily="66" charset="-128"/>
              <a:ea typeface="HG正楷書体-PRO" panose="03000600000000000000" pitchFamily="66" charset="-128"/>
              <a:cs typeface="Courier New" panose="02070309020205020404" pitchFamily="49" charset="0"/>
            </a:endParaRPr>
          </a:p>
          <a:p>
            <a:pPr marL="444500" lvl="0"/>
            <a:r>
              <a:rPr lang="ja-JP" altLang="en-US" sz="2400" dirty="0">
                <a:solidFill>
                  <a:prstClr val="white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わたしは</a:t>
            </a:r>
            <a:r>
              <a:rPr lang="en-US" altLang="zh-CN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[</a:t>
            </a:r>
            <a:r>
              <a:rPr lang="ja-JP" altLang="en-US" sz="2400" dirty="0">
                <a:solidFill>
                  <a:prstClr val="white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一時間</a:t>
            </a:r>
            <a:r>
              <a:rPr lang="en-US" altLang="zh-CN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]</a:t>
            </a:r>
            <a:r>
              <a:rPr lang="ja-JP" altLang="en-US" sz="2400" dirty="0">
                <a:solidFill>
                  <a:prstClr val="white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泳ぎました（</a:t>
            </a:r>
            <a:r>
              <a:rPr lang="zh-CN" altLang="en-US" sz="2400" dirty="0">
                <a:solidFill>
                  <a:prstClr val="white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游泳</a:t>
            </a:r>
            <a:r>
              <a:rPr lang="en-US" altLang="zh-CN" sz="2000" dirty="0">
                <a:solidFill>
                  <a:prstClr val="white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000" dirty="0" err="1">
                <a:solidFill>
                  <a:prstClr val="white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</a:t>
            </a:r>
            <a:r>
              <a:rPr lang="en-US" altLang="ja-JP" sz="2000" dirty="0" err="1">
                <a:solidFill>
                  <a:prstClr val="white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ó</a:t>
            </a:r>
            <a:r>
              <a:rPr lang="en-US" altLang="zh-CN" sz="2000" dirty="0" err="1">
                <a:solidFill>
                  <a:prstClr val="white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u</a:t>
            </a:r>
            <a:r>
              <a:rPr lang="en-US" altLang="zh-CN" sz="2000" dirty="0">
                <a:solidFill>
                  <a:prstClr val="white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000" dirty="0" err="1">
                <a:solidFill>
                  <a:prstClr val="white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</a:t>
            </a:r>
            <a:r>
              <a:rPr lang="en-US" altLang="ja-JP" sz="2000" dirty="0" err="1">
                <a:solidFill>
                  <a:prstClr val="white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ǒ</a:t>
            </a:r>
            <a:r>
              <a:rPr lang="en-US" altLang="zh-CN" sz="2000" dirty="0" err="1">
                <a:solidFill>
                  <a:prstClr val="white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ng</a:t>
            </a:r>
            <a:r>
              <a:rPr lang="ja-JP" altLang="en-US" sz="2400" dirty="0">
                <a:solidFill>
                  <a:prstClr val="white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）。</a:t>
            </a:r>
            <a:endParaRPr lang="en-US" altLang="ja-JP" sz="2400" dirty="0">
              <a:solidFill>
                <a:prstClr val="white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444500" lvl="0"/>
            <a:endParaRPr lang="en-US" altLang="ja-JP" sz="800" dirty="0">
              <a:solidFill>
                <a:prstClr val="white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lvl="0" indent="3175">
              <a:tabLst>
                <a:tab pos="0" algn="l"/>
              </a:tabLst>
              <a:defRPr/>
            </a:pP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G正楷書体-PRO" panose="03000600000000000000" pitchFamily="66" charset="-128"/>
                <a:ea typeface="HG正楷書体-PRO" panose="03000600000000000000" pitchFamily="66" charset="-128"/>
                <a:cs typeface="+mn-cs"/>
              </a:rPr>
              <a:t>×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我  </a:t>
            </a:r>
            <a:r>
              <a:rPr lang="zh-CN" altLang="en-US" sz="3600" u="heavy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</a:rPr>
              <a:t>游</a:t>
            </a:r>
            <a:r>
              <a:rPr lang="zh-CN" altLang="en-US" sz="3600" u="wavyHeavy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</a:rPr>
              <a:t>泳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了</a:t>
            </a:r>
            <a:r>
              <a:rPr kumimoji="1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[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一 个 小时</a:t>
            </a:r>
            <a:r>
              <a:rPr kumimoji="1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]</a:t>
            </a:r>
            <a:endParaRPr kumimoji="1" lang="en-US" altLang="ja-JP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angSong" panose="02010609060101010101" pitchFamily="49" charset="-122"/>
              <a:ea typeface="FangSong" panose="02010609060101010101" pitchFamily="49" charset="-122"/>
              <a:cs typeface="+mn-cs"/>
            </a:endParaRPr>
          </a:p>
          <a:p>
            <a:pPr marL="541338" lvl="0" indent="3175">
              <a:lnSpc>
                <a:spcPts val="2300"/>
              </a:lnSpc>
              <a:tabLst>
                <a:tab pos="541338" algn="l"/>
              </a:tabLst>
              <a:defRPr/>
            </a:pP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yóuyǒng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le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yí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ge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xiǎoshí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urier New" panose="02070309020205020404" pitchFamily="49" charset="0"/>
              <a:ea typeface="FangSong" panose="02010609060101010101" pitchFamily="49" charset="-122"/>
              <a:cs typeface="Courier New" panose="02070309020205020404" pitchFamily="49" charset="0"/>
            </a:endParaRPr>
          </a:p>
          <a:p>
            <a:pPr marL="88900" marR="0" lvl="0" indent="3175" algn="l" defTabSz="9144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○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我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 </a:t>
            </a:r>
            <a:r>
              <a:rPr kumimoji="1" lang="zh-CN" altLang="en-US" sz="3600" b="0" i="0" u="heavy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游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了 </a:t>
            </a:r>
            <a:r>
              <a:rPr kumimoji="1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[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一 个 小时</a:t>
            </a:r>
            <a:r>
              <a:rPr kumimoji="1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]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 </a:t>
            </a:r>
            <a:r>
              <a:rPr kumimoji="1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(</a:t>
            </a:r>
            <a:r>
              <a:rPr kumimoji="1" lang="zh-CN" altLang="en-US" sz="3600" b="0" i="0" u="wavyHeavy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泳</a:t>
            </a:r>
            <a:r>
              <a:rPr kumimoji="1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)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。</a:t>
            </a:r>
            <a:endParaRPr kumimoji="1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angSong" panose="02010609060101010101" pitchFamily="49" charset="-122"/>
              <a:ea typeface="FangSong" panose="02010609060101010101" pitchFamily="49" charset="-122"/>
              <a:cs typeface="+mn-cs"/>
            </a:endParaRPr>
          </a:p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yóule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yí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ge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xiǎoshí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yǒng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.</a:t>
            </a:r>
          </a:p>
          <a:p>
            <a:pPr marL="981075">
              <a:lnSpc>
                <a:spcPts val="1400"/>
              </a:lnSpc>
              <a:defRPr/>
            </a:pPr>
            <a:r>
              <a:rPr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─┬─　　　　　　　　　　　─┬─</a:t>
            </a:r>
            <a:endParaRPr lang="en-US" altLang="ja-JP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  <a:cs typeface="Courier New" panose="02070309020205020404" pitchFamily="49" charset="0"/>
            </a:endParaRPr>
          </a:p>
          <a:p>
            <a:pPr marL="981075" lvl="0">
              <a:lnSpc>
                <a:spcPts val="1000"/>
              </a:lnSpc>
              <a:defRPr/>
            </a:pPr>
            <a:endParaRPr lang="en-US" altLang="ja-JP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  <a:cs typeface="Courier New" panose="02070309020205020404" pitchFamily="49" charset="0"/>
            </a:endParaRPr>
          </a:p>
          <a:p>
            <a:pPr marL="981075" lvl="0">
              <a:lnSpc>
                <a:spcPts val="1000"/>
              </a:lnSpc>
              <a:defRPr/>
            </a:pPr>
            <a:r>
              <a:rPr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　└─────────────┴─</a:t>
            </a:r>
            <a:r>
              <a:rPr lang="en-US" altLang="ja-JP" sz="24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V</a:t>
            </a:r>
            <a:r>
              <a:rPr lang="ja-JP" altLang="en-US" sz="24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＋</a:t>
            </a:r>
            <a:r>
              <a:rPr lang="en-US" altLang="ja-JP" sz="24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O</a:t>
            </a:r>
            <a:r>
              <a:rPr lang="ja-JP" altLang="en-US" sz="24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構造の離合詞の場合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41C2FEE-B17E-4DBD-A35E-CC69F646C8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50069">
            <a:off x="10612717" y="263252"/>
            <a:ext cx="1611401" cy="15195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33622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EC0B37E-BFFE-4F6F-9178-A532F076AD6D}"/>
              </a:ext>
            </a:extLst>
          </p:cNvPr>
          <p:cNvSpPr txBox="1"/>
          <p:nvPr/>
        </p:nvSpPr>
        <p:spPr>
          <a:xfrm>
            <a:off x="0" y="-8878"/>
            <a:ext cx="12192000" cy="6858000"/>
          </a:xfrm>
          <a:prstGeom prst="rect">
            <a:avLst/>
          </a:prstGeom>
          <a:blipFill>
            <a:blip r:embed="rId2"/>
            <a:stretch>
              <a:fillRect l="-2825" t="-1620" r="-3341" b="-800"/>
            </a:stretch>
          </a:blipFill>
        </p:spPr>
        <p:txBody>
          <a:bodyPr wrap="square" lIns="720000" tIns="360000" rIns="720000" bIns="360000" rtlCol="0">
            <a:noAutofit/>
          </a:bodyPr>
          <a:lstStyle/>
          <a:p>
            <a:pPr algn="ctr"/>
            <a:r>
              <a:rPr lang="ja-JP" altLang="en-US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数量補語（非継続性動詞の場合）</a:t>
            </a:r>
            <a:endParaRPr kumimoji="1" lang="en-US" altLang="zh-CN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3175" algn="ctr"/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444500"/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彼女は日本に来ました。（“来”は非継続性動詞）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989013"/>
            <a:endParaRPr lang="en-US" altLang="ja-JP" sz="12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lvl="0" indent="-538163"/>
            <a:r>
              <a:rPr lang="ja-JP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她</a:t>
            </a:r>
            <a:r>
              <a:rPr lang="ja-JP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CN" altLang="en-US" sz="3600" u="heavy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</a:rPr>
              <a:t>来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CN" altLang="en-US" sz="3600" u="wavy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</a:rPr>
              <a:t>日本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了。</a:t>
            </a:r>
            <a:endParaRPr lang="en-US" altLang="zh-CN" sz="3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 lvl="0" indent="-538163"/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Tā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lái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Rìběn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le.</a:t>
            </a:r>
            <a:endParaRPr lang="en-US" altLang="ja-JP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444500" lvl="0"/>
            <a:endParaRPr lang="en-US" altLang="ja-JP" sz="1200" dirty="0">
              <a:solidFill>
                <a:prstClr val="white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444500" lvl="0"/>
            <a:r>
              <a:rPr lang="ja-JP" altLang="en-US" sz="2400" dirty="0">
                <a:solidFill>
                  <a:prstClr val="white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彼女は日本に来て</a:t>
            </a:r>
            <a:r>
              <a:rPr lang="en-US" altLang="zh-CN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[</a:t>
            </a:r>
            <a:r>
              <a:rPr lang="ja-JP" altLang="en-US" sz="2400" dirty="0">
                <a:solidFill>
                  <a:prstClr val="white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二年になります</a:t>
            </a:r>
            <a:r>
              <a:rPr lang="en-US" altLang="zh-CN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] </a:t>
            </a:r>
            <a:r>
              <a:rPr lang="ja-JP" altLang="en-US" sz="2400" dirty="0">
                <a:solidFill>
                  <a:prstClr val="white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。</a:t>
            </a:r>
            <a:endParaRPr lang="en-US" altLang="ja-JP" sz="2400" dirty="0">
              <a:solidFill>
                <a:prstClr val="white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444500" lvl="0" indent="3175">
              <a:tabLst>
                <a:tab pos="719138" algn="l"/>
              </a:tabLst>
              <a:defRPr/>
            </a:pPr>
            <a:endParaRPr lang="en-US" altLang="ja-JP" sz="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lvl="0" indent="3175">
              <a:tabLst>
                <a:tab pos="0" algn="l"/>
              </a:tabLst>
              <a:defRPr/>
            </a:pPr>
            <a:r>
              <a:rPr lang="en-US" altLang="ja-JP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×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她</a:t>
            </a:r>
            <a:r>
              <a:rPr lang="ja-JP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CN" altLang="en-US" sz="3600" u="heavy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</a:rPr>
              <a:t>来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en-US" altLang="zh-CN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[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两  年</a:t>
            </a:r>
            <a:r>
              <a:rPr lang="en-US" altLang="zh-CN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] </a:t>
            </a:r>
            <a:r>
              <a:rPr lang="zh-CN" altLang="en-US" sz="3600" u="wavy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</a:rPr>
              <a:t>日本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了</a:t>
            </a:r>
            <a:r>
              <a:rPr lang="ja-JP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。</a:t>
            </a:r>
            <a:endParaRPr lang="en-US" altLang="ja-JP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41338" lvl="0" indent="3175">
              <a:lnSpc>
                <a:spcPts val="2300"/>
              </a:lnSpc>
              <a:tabLst>
                <a:tab pos="719138" algn="l"/>
              </a:tabLst>
              <a:defRPr/>
            </a:pP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Tā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lái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liǎng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nián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Rìběn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le.</a:t>
            </a:r>
          </a:p>
          <a:p>
            <a:endParaRPr lang="en-US" altLang="ja-JP" sz="12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lvl="0" indent="3175"/>
            <a:r>
              <a:rPr lang="ja-JP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○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她</a:t>
            </a:r>
            <a:r>
              <a:rPr lang="ja-JP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CN" altLang="en-US" sz="3600" u="heavy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</a:rPr>
              <a:t>来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CN" altLang="en-US" sz="3600" u="wavy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</a:rPr>
              <a:t>日本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en-US" altLang="zh-CN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[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两 年</a:t>
            </a:r>
            <a:r>
              <a:rPr lang="en-US" altLang="zh-CN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] 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了。</a:t>
            </a:r>
            <a:endParaRPr lang="en-US" altLang="zh-CN" sz="3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 lvl="0" indent="-538163"/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Tā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lái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Rìběn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liǎng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nián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le.</a:t>
            </a:r>
            <a:endParaRPr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FangSong" panose="02010609060101010101" pitchFamily="49" charset="-122"/>
              <a:cs typeface="Courier New" panose="02070309020205020404" pitchFamily="49" charset="0"/>
            </a:endParaRPr>
          </a:p>
          <a:p>
            <a:pPr marL="981075" lvl="0">
              <a:lnSpc>
                <a:spcPts val="1400"/>
              </a:lnSpc>
              <a:defRPr/>
            </a:pPr>
            <a:r>
              <a:rPr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─┬─</a:t>
            </a:r>
            <a:endParaRPr lang="en-US" altLang="ja-JP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  <a:cs typeface="Courier New" panose="02070309020205020404" pitchFamily="49" charset="0"/>
            </a:endParaRPr>
          </a:p>
          <a:p>
            <a:pPr marL="981075" lvl="0">
              <a:lnSpc>
                <a:spcPts val="2400"/>
              </a:lnSpc>
              <a:defRPr/>
            </a:pPr>
            <a:r>
              <a:rPr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　└─ </a:t>
            </a:r>
            <a:r>
              <a:rPr lang="ja-JP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非継続性動詞の場合、数量補語は目的語の後に</a:t>
            </a:r>
            <a:endParaRPr lang="en-US" altLang="ja-JP" sz="2400" dirty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  <a:cs typeface="Courier New" panose="02070309020205020404" pitchFamily="49" charset="0"/>
            </a:endParaRPr>
          </a:p>
          <a:p>
            <a:pPr marL="538163"/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41C2FEE-B17E-4DBD-A35E-CC69F646C8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50069">
            <a:off x="10612717" y="263252"/>
            <a:ext cx="1611401" cy="15195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56496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EC0B37E-BFFE-4F6F-9178-A532F076AD6D}"/>
              </a:ext>
            </a:extLst>
          </p:cNvPr>
          <p:cNvSpPr txBox="1"/>
          <p:nvPr/>
        </p:nvSpPr>
        <p:spPr>
          <a:xfrm>
            <a:off x="0" y="-8878"/>
            <a:ext cx="12192000" cy="6858000"/>
          </a:xfrm>
          <a:prstGeom prst="rect">
            <a:avLst/>
          </a:prstGeom>
          <a:blipFill>
            <a:blip r:embed="rId2"/>
            <a:stretch>
              <a:fillRect l="-2825" t="-1620" r="-3341" b="-800"/>
            </a:stretch>
          </a:blipFill>
        </p:spPr>
        <p:txBody>
          <a:bodyPr wrap="square" lIns="720000" tIns="360000" rIns="720000" bIns="360000" rtlCol="0">
            <a:noAutofit/>
          </a:bodyPr>
          <a:lstStyle/>
          <a:p>
            <a:pPr algn="ctr"/>
            <a:r>
              <a:rPr lang="ja-JP" altLang="en-US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数量補語（非継続性の離合詞の場合）</a:t>
            </a:r>
            <a:endParaRPr kumimoji="1" lang="en-US" altLang="zh-CN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algn="ctr"/>
            <a:endParaRPr lang="en-US" altLang="ja-JP" sz="1400" dirty="0">
              <a:solidFill>
                <a:schemeClr val="bg1"/>
              </a:solidFill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/>
            <a:endParaRPr lang="en-US" altLang="ja-JP" sz="12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444500"/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彼らは結婚（</a:t>
            </a:r>
            <a:r>
              <a:rPr lang="zh-CN" altLang="en-US" sz="2400" dirty="0">
                <a:solidFill>
                  <a:schemeClr val="bg1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结婚</a:t>
            </a:r>
            <a:r>
              <a:rPr lang="ja-JP" altLang="en-US" sz="2400" dirty="0">
                <a:solidFill>
                  <a:schemeClr val="bg1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en-US" altLang="ja-JP" sz="2000" dirty="0" err="1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jié</a:t>
            </a:r>
            <a:r>
              <a:rPr lang="en-US" altLang="ja-JP" sz="2000" dirty="0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000" dirty="0" err="1">
                <a:solidFill>
                  <a:schemeClr val="bg1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hūn</a:t>
            </a:r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）しました。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444500"/>
            <a:endParaRPr lang="en-US" altLang="ja-JP" sz="8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lvl="0" indent="-538163">
              <a:defRPr/>
            </a:pPr>
            <a:r>
              <a:rPr lang="ja-JP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他们  </a:t>
            </a:r>
            <a:r>
              <a:rPr kumimoji="1" lang="zh-CN" altLang="en-US" sz="3600" b="0" i="0" u="heavy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结</a:t>
            </a:r>
            <a:r>
              <a:rPr kumimoji="1" lang="zh-CN" altLang="en-US" sz="3600" b="0" i="0" u="wavyHeavy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婚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 了。</a:t>
            </a:r>
            <a:r>
              <a:rPr lang="en-US" altLang="ja-JP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 </a:t>
            </a:r>
            <a:r>
              <a:rPr lang="en-US" altLang="ja-JP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‥‥</a:t>
            </a:r>
            <a:r>
              <a:rPr lang="zh-CN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“結婚”</a:t>
            </a:r>
            <a:r>
              <a:rPr lang="ja-JP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は非継続性の離合詞</a:t>
            </a:r>
            <a:endParaRPr kumimoji="1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angSong" panose="02010609060101010101" pitchFamily="49" charset="-122"/>
              <a:ea typeface="FangSong" panose="02010609060101010101" pitchFamily="49" charset="-122"/>
              <a:cs typeface="+mn-cs"/>
            </a:endParaRPr>
          </a:p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Tāmen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jiéhūn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le.</a:t>
            </a:r>
          </a:p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angSong" panose="02010609060101010101" pitchFamily="49" charset="-122"/>
              <a:ea typeface="FangSong" panose="02010609060101010101" pitchFamily="49" charset="-122"/>
              <a:cs typeface="+mn-cs"/>
            </a:endParaRPr>
          </a:p>
          <a:p>
            <a:pPr marL="444500" lvl="0"/>
            <a:r>
              <a:rPr lang="ja-JP" altLang="en-US" sz="2400" dirty="0">
                <a:solidFill>
                  <a:prstClr val="white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彼らは結婚（</a:t>
            </a:r>
            <a:r>
              <a:rPr lang="zh-CN" altLang="en-US" sz="2400" dirty="0">
                <a:solidFill>
                  <a:prstClr val="white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结婚</a:t>
            </a:r>
            <a:r>
              <a:rPr lang="ja-JP" altLang="en-US" sz="2400" dirty="0">
                <a:solidFill>
                  <a:prstClr val="white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en-US" altLang="ja-JP" sz="2000" dirty="0" err="1">
                <a:solidFill>
                  <a:prstClr val="white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jié</a:t>
            </a:r>
            <a:r>
              <a:rPr lang="en-US" altLang="ja-JP" sz="2000" dirty="0">
                <a:solidFill>
                  <a:prstClr val="white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000" dirty="0" err="1">
                <a:solidFill>
                  <a:prstClr val="white"/>
                </a:solidFill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hūn</a:t>
            </a:r>
            <a:r>
              <a:rPr lang="ja-JP" altLang="en-US" sz="2400" dirty="0">
                <a:solidFill>
                  <a:prstClr val="white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）して二年になります。</a:t>
            </a:r>
            <a:endParaRPr lang="en-US" altLang="ja-JP" sz="2400" dirty="0">
              <a:solidFill>
                <a:prstClr val="white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444500" lvl="0"/>
            <a:endParaRPr lang="en-US" altLang="ja-JP" sz="800" dirty="0">
              <a:solidFill>
                <a:prstClr val="white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lvl="0" indent="3175">
              <a:tabLst>
                <a:tab pos="0" algn="l"/>
              </a:tabLst>
              <a:defRPr/>
            </a:pPr>
            <a:r>
              <a:rPr lang="en-US" altLang="ja-JP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×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他们 </a:t>
            </a:r>
            <a:r>
              <a:rPr lang="zh-CN" altLang="en-US" sz="3600" u="heavy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</a:rPr>
              <a:t>结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en-US" altLang="zh-CN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[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两  年</a:t>
            </a:r>
            <a:r>
              <a:rPr lang="en-US" altLang="zh-CN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] </a:t>
            </a:r>
            <a:r>
              <a:rPr lang="zh-CN" altLang="en-US" sz="3600" u="wavyHeavy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</a:rPr>
              <a:t>婚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了。</a:t>
            </a:r>
            <a:r>
              <a:rPr lang="en-US" altLang="zh-CN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endParaRPr lang="en-US" altLang="ja-JP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41338" lvl="0">
              <a:lnSpc>
                <a:spcPts val="2300"/>
              </a:lnSpc>
              <a:tabLst>
                <a:tab pos="719138" algn="l"/>
                <a:tab pos="1163638" algn="l"/>
              </a:tabLst>
              <a:defRPr/>
            </a:pP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Tāmen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jié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liǎng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nián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hūn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le.</a:t>
            </a:r>
          </a:p>
          <a:p>
            <a:endParaRPr lang="en-US" altLang="ja-JP" sz="12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○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他们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 </a:t>
            </a:r>
            <a:r>
              <a:rPr kumimoji="1" lang="zh-CN" altLang="en-US" sz="3600" b="0" i="0" u="heavy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结</a:t>
            </a:r>
            <a:r>
              <a:rPr kumimoji="1" lang="zh-CN" altLang="en-US" sz="3600" b="0" i="0" u="wavyHeavy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C000"/>
                  </a:solidFill>
                </a:uFill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婚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  </a:t>
            </a:r>
            <a:r>
              <a:rPr kumimoji="1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[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两  年</a:t>
            </a:r>
            <a:r>
              <a:rPr kumimoji="1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]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 了。</a:t>
            </a:r>
            <a:endParaRPr kumimoji="1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angSong" panose="02010609060101010101" pitchFamily="49" charset="-122"/>
              <a:ea typeface="FangSong" panose="02010609060101010101" pitchFamily="49" charset="-122"/>
              <a:cs typeface="+mn-cs"/>
            </a:endParaRPr>
          </a:p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Tāmen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jiéhūn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liǎng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nián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le.</a:t>
            </a:r>
          </a:p>
          <a:p>
            <a:pPr marL="1617663" lvl="0">
              <a:lnSpc>
                <a:spcPts val="1400"/>
              </a:lnSpc>
              <a:defRPr/>
            </a:pPr>
            <a:r>
              <a:rPr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─┬─</a:t>
            </a:r>
            <a:endParaRPr lang="en-US" altLang="ja-JP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  <a:cs typeface="Courier New" panose="02070309020205020404" pitchFamily="49" charset="0"/>
            </a:endParaRPr>
          </a:p>
          <a:p>
            <a:pPr marL="1617663" lvl="0">
              <a:lnSpc>
                <a:spcPts val="2400"/>
              </a:lnSpc>
              <a:defRPr/>
            </a:pPr>
            <a:r>
              <a:rPr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　└─</a:t>
            </a:r>
            <a:r>
              <a:rPr lang="ja-JP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非継続性離合詞の場合、数量補語は目的語の後に</a:t>
            </a:r>
            <a:endParaRPr lang="en-US" altLang="ja-JP" sz="2400" dirty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  <a:cs typeface="Courier New" panose="02070309020205020404" pitchFamily="49" charset="0"/>
            </a:endParaRPr>
          </a:p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41C2FEE-B17E-4DBD-A35E-CC69F646C8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50069">
            <a:off x="10612717" y="263252"/>
            <a:ext cx="1611401" cy="15195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61961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2028</TotalTime>
  <Words>665</Words>
  <Application>Microsoft Office PowerPoint</Application>
  <PresentationFormat>ワイド画面</PresentationFormat>
  <Paragraphs>115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FangSong</vt:lpstr>
      <vt:lpstr>HG正楷書体-PRO</vt:lpstr>
      <vt:lpstr>游ゴシック</vt:lpstr>
      <vt:lpstr>游ゴシック Light</vt:lpstr>
      <vt:lpstr>Arial</vt:lpstr>
      <vt:lpstr>Courier New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鈴木靖</dc:creator>
  <cp:lastModifiedBy>靖 鈴木</cp:lastModifiedBy>
  <cp:revision>117</cp:revision>
  <dcterms:created xsi:type="dcterms:W3CDTF">2017-07-03T21:23:45Z</dcterms:created>
  <dcterms:modified xsi:type="dcterms:W3CDTF">2023-10-06T03:07:58Z</dcterms:modified>
</cp:coreProperties>
</file>