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1" r:id="rId3"/>
    <p:sldId id="262" r:id="rId4"/>
    <p:sldId id="265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2A22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8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D3EBBC-200C-4C6D-B327-B45F65A54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BC8618E6-321C-454C-BF77-B5336A980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E96FF4-2C59-4B3A-9337-FA0C69CB9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2022/10/3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82CD37-A705-4E92-9AED-E44D3835F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09062E-ACBD-4A84-8F27-70762E5D1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04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74D7E8-FDAD-4062-BFE0-446CACA73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5AE0C2A-B9B3-423D-A13A-93A3E9ED01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D6F3D0-8165-4C08-8A87-73BEB81A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2022/10/3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E80874-2327-4145-BAAE-A8F3DE21C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7C4EC3-BBC6-4FE6-8204-CFB60766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115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7110596-1FDD-4C35-8425-DA245813FF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B1A4CBE-953D-4983-9CE0-FDC3A5FC0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ED89FF-FF10-4727-A787-30CED51A2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2022/10/3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E4912B-0A28-48F4-88E1-CB63629C0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227B56-E971-4ABA-A1A0-44326EDF3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273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565051-722C-49D1-978D-51519A85C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B488C8-A69B-4BBA-935F-C28765589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CE2773-5E9B-47A4-9402-960E8EACA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2022/10/3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A30EE6-F022-4722-B5AB-DDC93664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175F8A-1AE5-4ADE-A6D7-3870ACBB3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48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B74645-7EAD-4349-ADBD-26B8B9E92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07C6B8-DC87-4E22-BDB5-DD28C5608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A18407-743C-47DD-A79A-0480182D4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2022/10/3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921B56-007B-4600-9D30-DA2260232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D666AF-753A-4E3F-BF18-5BB558F77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71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AFFB7E-C6FB-4C97-855D-9076AEC8B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E658169-9AE7-4DD0-863B-177E91C074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8ED8728-1F79-4562-87CE-A01DA3D51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893478-C8CE-45D8-8443-7E6F1E288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2022/10/3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98C32E-3D47-47C3-94BD-C6BDCC797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440AB93-7B44-482E-8D48-1B8003F01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453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4817BD-A300-42EC-949E-E8EDCE061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F7CBFC-E41A-4966-A663-C73D749F0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DB7E713-EF51-456B-98EE-99660F8087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E363699-6860-4A96-BEA2-9329D4CB27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B0882FE-3DA1-4BD7-B729-AD6D8A2847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D5D584C-023C-412A-A2D7-D33FC23DD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2022/10/3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78A454E-BFAF-4A70-AC26-AA0D8ECE3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EA2FD95-82BD-46A4-B054-1E123051C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886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D28515-9E34-4C83-983E-1FB8FD4F5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01DC1CC-4114-4B86-BA98-1E60123C1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2022/10/3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9483236-8577-4380-956B-254C7671B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518ACA7-49DD-4B0F-BBE7-9056AE77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343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89BDE2-EBBE-4ADD-80BB-4E9448358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2022/10/3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F863A11-32D2-45B3-925D-5D78A299D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B14153B-22A9-4A92-87DD-6C7723DDF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9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AFEA22-5F5C-48EA-81A7-A53420CB9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B95941-6D06-4CAA-BC03-9E40E8C53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0368558-94A8-453E-A898-2FAD1C2F2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7E3AB6C-87E5-4280-9F32-05E546108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2022/10/3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745ADD-D9E1-4F86-B559-6467274E7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469FCF-61F4-42E5-BF6C-1C7C93531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824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14A7D6-0B8F-451D-90A6-5A29484B0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DD1641A-3878-4692-8E99-76CE8B91D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85AB20-25A5-49B5-B40D-EFD82AD17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CFF307-4456-4A05-AF16-17D6D0FC1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2022/10/3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6EEAC59-8A40-4C3D-9618-5F76169E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27DAE3B-EBB8-4769-A758-63D1ED79B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827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5EF3E6B-D04C-47D1-A6E3-6C6048989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33EB71C-3B70-45E5-B3D5-B6D408608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EE7E03-6E81-4C3E-B1ED-3B707D330A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CDE61-EDC8-4A28-AFC1-4706F523FDB1}" type="datetimeFigureOut">
              <a:rPr kumimoji="1" lang="ja-JP" altLang="en-US" smtClean="0"/>
              <a:t>2022/10/3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6E9BBC-F701-4795-9BE2-64B5C4470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D964A6-2757-4082-9BA7-EE58E7DE0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632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-8878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程度補語（</a:t>
            </a:r>
            <a:r>
              <a:rPr lang="zh-CN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情态补语</a:t>
            </a:r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）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3175" algn="ctr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次の文の中国語に訳してみよう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355600"/>
            <a:r>
              <a:rPr lang="en-US" altLang="ja-JP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あなたは歌うのがとても上手ですね。</a:t>
            </a:r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	</a:t>
            </a:r>
          </a:p>
          <a:p>
            <a:pPr marL="538163" indent="-93663"/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你  唱  得  很  好。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Nǐ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chàng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de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hěn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hǎo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</a:p>
          <a:p>
            <a:pPr marL="444500" indent="3175"/>
            <a:r>
              <a:rPr lang="ja-JP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Ｓ　Ｖ　得［　Ｃ　］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</a:p>
          <a:p>
            <a:pPr marL="444500" indent="3175"/>
            <a:r>
              <a:rPr lang="ja-JP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  <a:cs typeface="Courier New" panose="02070309020205020404" pitchFamily="49" charset="0"/>
              </a:rPr>
              <a:t>───────┬───────</a:t>
            </a:r>
            <a:endParaRPr lang="en-US" altLang="ja-JP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  <a:cs typeface="Courier New" panose="02070309020205020404" pitchFamily="49" charset="0"/>
            </a:endParaRPr>
          </a:p>
          <a:p>
            <a:pPr marL="444500" indent="3175">
              <a:lnSpc>
                <a:spcPts val="2400"/>
              </a:lnSpc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  <a:cs typeface="Courier New" panose="02070309020205020404" pitchFamily="49" charset="0"/>
              </a:rPr>
              <a:t>　　　　　　　</a:t>
            </a:r>
            <a:r>
              <a:rPr lang="ja-JP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  <a:cs typeface="Courier New" panose="02070309020205020404" pitchFamily="49" charset="0"/>
              </a:rPr>
              <a:t>└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  <a:cs typeface="Courier New" panose="02070309020205020404" pitchFamily="49" charset="0"/>
              </a:rPr>
              <a:t>「ＳはＶするのがＣだ」と、人の動作行為を評価する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  <a:cs typeface="Courier New" panose="02070309020205020404" pitchFamily="49" charset="0"/>
            </a:endParaRPr>
          </a:p>
          <a:p>
            <a:pPr marL="444500" indent="3175">
              <a:lnSpc>
                <a:spcPts val="2600"/>
              </a:lnSpc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  <a:cs typeface="Courier New" panose="02070309020205020404" pitchFamily="49" charset="0"/>
              </a:rPr>
              <a:t>　　　　　　　　　場合、程度補語を使います</a:t>
            </a:r>
            <a:endParaRPr lang="en-US" altLang="ja-JP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  <a:cs typeface="Courier New" panose="02070309020205020404" pitchFamily="49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50069">
            <a:off x="10612717" y="263252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00206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-8878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程度補語（</a:t>
            </a:r>
            <a:r>
              <a:rPr lang="zh-CN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情态补语</a:t>
            </a:r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）と目的語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3175" algn="ctr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次の文の中国語に訳してみよう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12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444500"/>
            <a:r>
              <a:rPr lang="en-US" altLang="ja-JP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あなたは日本語を話すのがとても上手ですね。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444500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r>
              <a:rPr lang="ja-JP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　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你 </a:t>
            </a:r>
            <a:r>
              <a:rPr lang="zh-CN" altLang="en-US" sz="3600" u="heavy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说</a:t>
            </a:r>
            <a:r>
              <a:rPr lang="ja-JP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得 </a:t>
            </a:r>
            <a:r>
              <a:rPr lang="en-US" altLang="zh-CN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[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很 好</a:t>
            </a:r>
            <a:r>
              <a:rPr lang="en-US" altLang="zh-CN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]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Nǐ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shuō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de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hěn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hǎo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	</a:t>
            </a:r>
            <a:endParaRPr lang="en-US" altLang="ja-JP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1252538" lvl="0" indent="3175"/>
            <a:r>
              <a:rPr lang="ja-JP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　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↑</a:t>
            </a:r>
            <a:r>
              <a:rPr lang="en-US" altLang="ja-JP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‥‥‥‥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目的語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(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宾语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)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は動詞と程度補語の間には置けない</a:t>
            </a:r>
            <a:endParaRPr lang="en-US" altLang="ja-JP" sz="2400" dirty="0">
              <a:solidFill>
                <a:srgbClr val="FF0000"/>
              </a:solidFill>
            </a:endParaRPr>
          </a:p>
          <a:p>
            <a:pPr marL="808038">
              <a:lnSpc>
                <a:spcPts val="3600"/>
              </a:lnSpc>
            </a:pPr>
            <a:r>
              <a:rPr lang="en-US" altLang="ja-JP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×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日语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1252538" indent="3175"/>
            <a:r>
              <a:rPr lang="en-US" altLang="ja-JP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Rìyǔ</a:t>
            </a:r>
            <a:endParaRPr lang="en-US" altLang="ja-JP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lvl="0" indent="3175"/>
            <a:endParaRPr lang="en-US" altLang="ja-JP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r>
              <a:rPr lang="ja-JP" alt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○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你 </a:t>
            </a:r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(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说</a:t>
            </a:r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)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日语 </a:t>
            </a:r>
            <a:r>
              <a:rPr lang="zh-CN" altLang="en-US" sz="3600" u="heavy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说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得 </a:t>
            </a:r>
            <a:r>
              <a:rPr lang="en-US" altLang="zh-CN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[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很 好</a:t>
            </a:r>
            <a:r>
              <a:rPr lang="en-US" altLang="zh-CN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]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Nǐ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(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shuō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Rìyǔ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shuō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de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hěn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hǎo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 </a:t>
            </a:r>
          </a:p>
          <a:p>
            <a:pPr marL="2335213" lvl="0" indent="3175">
              <a:lnSpc>
                <a:spcPts val="2300"/>
              </a:lnSpc>
            </a:pPr>
            <a:r>
              <a:rPr lang="ja-JP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─┬─</a:t>
            </a:r>
            <a:endParaRPr lang="en-US" altLang="ja-JP" sz="2400" dirty="0">
              <a:solidFill>
                <a:srgbClr val="FF0000"/>
              </a:solidFill>
            </a:endParaRPr>
          </a:p>
          <a:p>
            <a:pPr marL="2335213" lvl="0" indent="3175">
              <a:lnSpc>
                <a:spcPts val="2300"/>
              </a:lnSpc>
            </a:pP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</a:t>
            </a:r>
            <a:r>
              <a:rPr lang="ja-JP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└！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目的語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(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宾语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)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は動詞の前に置く</a:t>
            </a:r>
            <a:endParaRPr lang="en-US" altLang="ja-JP" sz="6000" dirty="0">
              <a:solidFill>
                <a:srgbClr val="FF0000"/>
              </a:solidFill>
            </a:endParaRPr>
          </a:p>
          <a:p>
            <a:pPr marL="355600" lvl="0" indent="3175">
              <a:lnSpc>
                <a:spcPts val="2300"/>
              </a:lnSpc>
            </a:pPr>
            <a:endParaRPr lang="en-US" altLang="ja-JP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50069">
            <a:off x="10612717" y="263252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46620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-8878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程度補語（</a:t>
            </a:r>
            <a:r>
              <a:rPr lang="zh-CN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情态补语</a:t>
            </a:r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）の否定表現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3175" algn="ctr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次の文の中国語に訳してみよう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12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444500">
              <a:tabLst>
                <a:tab pos="444500" algn="l"/>
              </a:tabLst>
            </a:pPr>
            <a:r>
              <a:rPr lang="en-US" altLang="ja-JP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わたしは歌うのがうまくありません。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444500">
              <a:tabLst>
                <a:tab pos="444500" algn="l"/>
              </a:tabLst>
            </a:pPr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ja-JP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 </a:t>
            </a:r>
            <a:r>
              <a:rPr lang="zh-CN" altLang="en-US" sz="3600" u="heavy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唱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 得 </a:t>
            </a:r>
            <a:r>
              <a:rPr lang="en-US" altLang="zh-CN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[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好 </a:t>
            </a:r>
            <a:r>
              <a:rPr lang="en-US" altLang="zh-CN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]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chàng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de 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hǎo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</a:p>
          <a:p>
            <a:pPr marL="808038" lvl="0" indent="3175"/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↑</a:t>
            </a:r>
            <a:r>
              <a:rPr lang="en-US" altLang="ja-JP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‥‥‥‥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否定するのは動詞ではなく、程度補語</a:t>
            </a:r>
            <a:endParaRPr lang="en-US" altLang="ja-JP" sz="2400" dirty="0">
              <a:solidFill>
                <a:srgbClr val="FF0000"/>
              </a:solidFill>
            </a:endParaRPr>
          </a:p>
          <a:p>
            <a:pPr marL="444500" lvl="0" indent="3175">
              <a:lnSpc>
                <a:spcPts val="3600"/>
              </a:lnSpc>
            </a:pPr>
            <a:r>
              <a:rPr lang="en-US" altLang="ja-JP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×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不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808038" indent="3175">
              <a:lnSpc>
                <a:spcPts val="2300"/>
              </a:lnSpc>
            </a:pP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bú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indent="3175"/>
            <a:endParaRPr lang="en-US" altLang="ja-JP" sz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ja-JP" alt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○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 </a:t>
            </a:r>
            <a:r>
              <a:rPr lang="zh-CN" altLang="en-US" sz="36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唱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 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得  </a:t>
            </a:r>
            <a:r>
              <a:rPr lang="en-US" altLang="zh-CN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[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不 好</a:t>
            </a:r>
            <a:r>
              <a:rPr lang="en-US" altLang="zh-CN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]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　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chàng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de 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bù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hǎo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	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3408363" lvl="0" indent="3175">
              <a:lnSpc>
                <a:spcPts val="2300"/>
              </a:lnSpc>
              <a:tabLst>
                <a:tab pos="2867025" algn="l"/>
                <a:tab pos="3497263" algn="l"/>
              </a:tabLst>
            </a:pPr>
            <a:r>
              <a:rPr lang="ja-JP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┬</a:t>
            </a:r>
            <a:endParaRPr lang="en-US" altLang="ja-JP" sz="2400" dirty="0">
              <a:solidFill>
                <a:srgbClr val="FF0000"/>
              </a:solidFill>
            </a:endParaRPr>
          </a:p>
          <a:p>
            <a:pPr marL="3408363" lvl="0" indent="3175">
              <a:lnSpc>
                <a:spcPts val="2300"/>
              </a:lnSpc>
              <a:tabLst>
                <a:tab pos="2867025" algn="l"/>
                <a:tab pos="3497263" algn="l"/>
              </a:tabLst>
            </a:pPr>
            <a:r>
              <a:rPr lang="ja-JP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└！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否定の副詞は程度補語の前に置く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989013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	</a:t>
            </a:r>
          </a:p>
          <a:p>
            <a:pPr marL="538163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50069">
            <a:off x="10612717" y="263252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32423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-8878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程度補語（</a:t>
            </a:r>
            <a:r>
              <a:rPr lang="zh-CN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情态补语</a:t>
            </a:r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）の疑問文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3175" algn="ctr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次の文の中国語に訳してみよう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355600"/>
            <a:r>
              <a:rPr lang="en-US" altLang="ja-JP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あなたは料理をする</a:t>
            </a:r>
            <a:r>
              <a:rPr lang="en-US" altLang="ja-JP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(</a:t>
            </a:r>
            <a:r>
              <a:rPr lang="ja-JP" altLang="en-US" sz="2400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做菜 </a:t>
            </a:r>
            <a:r>
              <a:rPr lang="en-US" altLang="ja-JP" sz="2000" dirty="0" err="1">
                <a:solidFill>
                  <a:schemeClr val="bg1"/>
                </a:solidFill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zuò</a:t>
            </a:r>
            <a:r>
              <a:rPr lang="en-US" altLang="ja-JP" sz="2000" dirty="0">
                <a:solidFill>
                  <a:schemeClr val="bg1"/>
                </a:solidFill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 </a:t>
            </a:r>
            <a:r>
              <a:rPr lang="en-US" altLang="ja-JP" sz="2000" dirty="0" err="1">
                <a:solidFill>
                  <a:schemeClr val="bg1"/>
                </a:solidFill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cài</a:t>
            </a:r>
            <a:r>
              <a:rPr lang="en-US" altLang="ja-JP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)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のが上手ですか？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444500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41338" indent="3175"/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你  做　菜  </a:t>
            </a:r>
            <a:r>
              <a:rPr lang="zh-CN" altLang="en-US" sz="3600" u="heavy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做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得 </a:t>
            </a:r>
            <a:r>
              <a:rPr lang="en-US" altLang="zh-CN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[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好  吗</a:t>
            </a:r>
            <a:r>
              <a:rPr lang="en-US" altLang="zh-CN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]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？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Nǐ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zuò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cài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zuòde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hǎo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ma?</a:t>
            </a:r>
          </a:p>
          <a:p>
            <a:pPr marL="538163" indent="-538163"/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41338" indent="3175"/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你  做　菜  </a:t>
            </a:r>
            <a:r>
              <a:rPr lang="zh-CN" altLang="en-US" sz="3600" u="heavy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做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得 </a:t>
            </a:r>
            <a:r>
              <a:rPr lang="en-US" altLang="zh-CN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[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好 不 好</a:t>
            </a:r>
            <a:r>
              <a:rPr lang="en-US" altLang="zh-CN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]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？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Nǐ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zuò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cài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zuòde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hǎo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bu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hǎo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?	</a:t>
            </a:r>
            <a:endParaRPr lang="en-US" altLang="ja-JP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4660900" indent="3175">
              <a:lnSpc>
                <a:spcPts val="2300"/>
              </a:lnSpc>
            </a:pPr>
            <a:r>
              <a:rPr lang="ja-JP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───┬───</a:t>
            </a:r>
            <a:endParaRPr lang="en-US" altLang="ja-JP" sz="2400" dirty="0">
              <a:solidFill>
                <a:srgbClr val="FF0000"/>
              </a:solidFill>
            </a:endParaRPr>
          </a:p>
          <a:p>
            <a:pPr marL="4660900" lvl="0" indent="3175">
              <a:lnSpc>
                <a:spcPts val="2300"/>
              </a:lnSpc>
            </a:pP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</a:t>
            </a:r>
            <a:r>
              <a:rPr lang="ja-JP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└！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反復疑問文に注意</a:t>
            </a:r>
            <a:endParaRPr lang="en-US" altLang="ja-JP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50069">
            <a:off x="10612717" y="263252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4799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2952</TotalTime>
  <Words>369</Words>
  <Application>Microsoft Office PowerPoint</Application>
  <PresentationFormat>ワイド画面</PresentationFormat>
  <Paragraphs>59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2" baseType="lpstr">
      <vt:lpstr>FangSong</vt:lpstr>
      <vt:lpstr>HG正楷書体-PRO</vt:lpstr>
      <vt:lpstr>KaiTi</vt:lpstr>
      <vt:lpstr>游ゴシック</vt:lpstr>
      <vt:lpstr>游ゴシック Light</vt:lpstr>
      <vt:lpstr>Arial</vt:lpstr>
      <vt:lpstr>Courier New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鈴木靖</dc:creator>
  <cp:lastModifiedBy>靖 鈴木</cp:lastModifiedBy>
  <cp:revision>99</cp:revision>
  <dcterms:created xsi:type="dcterms:W3CDTF">2017-07-03T21:23:45Z</dcterms:created>
  <dcterms:modified xsi:type="dcterms:W3CDTF">2022-10-04T07:32:08Z</dcterms:modified>
</cp:coreProperties>
</file>