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3" r:id="rId4"/>
    <p:sldId id="264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2A22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8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8" y="10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D3EBBC-200C-4C6D-B327-B45F65A54D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BC8618E6-321C-454C-BF77-B5336A980B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3E96FF4-2C59-4B3A-9337-FA0C69CB9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2023/9/26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482CD37-A705-4E92-9AED-E44D3835F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609062E-ACBD-4A84-8F27-70762E5D1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604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74D7E8-FDAD-4062-BFE0-446CACA73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5AE0C2A-B9B3-423D-A13A-93A3E9ED01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4D6F3D0-8165-4C08-8A87-73BEB81A7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2023/9/26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EE80874-2327-4145-BAAE-A8F3DE21C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17C4EC3-BBC6-4FE6-8204-CFB60766B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0115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7110596-1FDD-4C35-8425-DA245813FF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B1A4CBE-953D-4983-9CE0-FDC3A5FC01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FED89FF-FF10-4727-A787-30CED51A2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2023/9/26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E4912B-0A28-48F4-88E1-CB63629C0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227B56-E971-4ABA-A1A0-44326EDF3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8273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565051-722C-49D1-978D-51519A85C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1B488C8-A69B-4BBA-935F-C28765589E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2CE2773-5E9B-47A4-9402-960E8EACA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2023/9/26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0A30EE6-F022-4722-B5AB-DDC936647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3175F8A-1AE5-4ADE-A6D7-3870ACBB3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2486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B74645-7EAD-4349-ADBD-26B8B9E92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507C6B8-DC87-4E22-BDB5-DD28C56086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2A18407-743C-47DD-A79A-0480182D4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2023/9/26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C921B56-007B-4600-9D30-DA2260232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ED666AF-753A-4E3F-BF18-5BB558F77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0710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AFFB7E-C6FB-4C97-855D-9076AEC8B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E658169-9AE7-4DD0-863B-177E91C074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8ED8728-1F79-4562-87CE-A01DA3D514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893478-C8CE-45D8-8443-7E6F1E288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2023/9/26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998C32E-3D47-47C3-94BD-C6BDCC797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440AB93-7B44-482E-8D48-1B8003F01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453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4817BD-A300-42EC-949E-E8EDCE061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AF7CBFC-E41A-4966-A663-C73D749F0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DB7E713-EF51-456B-98EE-99660F8087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E363699-6860-4A96-BEA2-9329D4CB27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B0882FE-3DA1-4BD7-B729-AD6D8A2847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D5D584C-023C-412A-A2D7-D33FC23DD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2023/9/26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78A454E-BFAF-4A70-AC26-AA0D8ECE3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EA2FD95-82BD-46A4-B054-1E123051C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5886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D28515-9E34-4C83-983E-1FB8FD4F5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01DC1CC-4114-4B86-BA98-1E60123C1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2023/9/26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9483236-8577-4380-956B-254C7671B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518ACA7-49DD-4B0F-BBE7-9056AE779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5343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89BDE2-EBBE-4ADD-80BB-4E9448358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2023/9/26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F863A11-32D2-45B3-925D-5D78A299D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B14153B-22A9-4A92-87DD-6C7723DDF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92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AFEA22-5F5C-48EA-81A7-A53420CB9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8B95941-6D06-4CAA-BC03-9E40E8C535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0368558-94A8-453E-A898-2FAD1C2F27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7E3AB6C-87E5-4280-9F32-05E546108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2023/9/26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8745ADD-D9E1-4F86-B559-6467274E7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3469FCF-61F4-42E5-BF6C-1C7C93531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2824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14A7D6-0B8F-451D-90A6-5A29484B0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DD1641A-3878-4692-8E99-76CE8B91D9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785AB20-25A5-49B5-B40D-EFD82AD177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4CFF307-4456-4A05-AF16-17D6D0FC1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2023/9/26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6EEAC59-8A40-4C3D-9618-5F76169E9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27DAE3B-EBB8-4769-A758-63D1ED79B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9827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5EF3E6B-D04C-47D1-A6E3-6C6048989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33EB71C-3B70-45E5-B3D5-B6D4086083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1EE7E03-6E81-4C3E-B1ED-3B707D330A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CDE61-EDC8-4A28-AFC1-4706F523FDB1}" type="datetimeFigureOut">
              <a:rPr kumimoji="1" lang="ja-JP" altLang="en-US" smtClean="0"/>
              <a:t>2023/9/26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26E9BBC-F701-4795-9BE2-64B5C4470B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0D964A6-2757-4082-9BA7-EE58E7DE00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3632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C0B37E-BFFE-4F6F-9178-A532F076AD6D}"/>
              </a:ext>
            </a:extLst>
          </p:cNvPr>
          <p:cNvSpPr txBox="1"/>
          <p:nvPr/>
        </p:nvSpPr>
        <p:spPr>
          <a:xfrm>
            <a:off x="0" y="-8878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連体修飾語（</a:t>
            </a:r>
            <a:r>
              <a:rPr lang="zh-CN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定语</a:t>
            </a:r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）の語順</a:t>
            </a:r>
            <a:endParaRPr kumimoji="1"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sz="1400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3175" algn="ctr"/>
            <a:r>
              <a:rPr lang="ja-JP" altLang="en-US" sz="20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連体修飾語の語順に注意して、中国語に訳してみよう</a:t>
            </a:r>
            <a:endParaRPr lang="en-US" altLang="ja-JP" sz="20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444500"/>
            <a:r>
              <a:rPr lang="en-US" altLang="ja-JP" sz="20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 (</a:t>
            </a:r>
            <a:r>
              <a:rPr lang="ja-JP" altLang="en-US" sz="20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あの</a:t>
            </a:r>
            <a:r>
              <a:rPr lang="en-US" altLang="ja-JP" sz="20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) (</a:t>
            </a:r>
            <a:r>
              <a:rPr lang="ja-JP" altLang="en-US" sz="20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新しい</a:t>
            </a:r>
            <a:r>
              <a:rPr lang="en-US" altLang="ja-JP" sz="20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)     (</a:t>
            </a:r>
            <a:r>
              <a:rPr lang="ja-JP" altLang="en-US" sz="20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一着の</a:t>
            </a:r>
            <a:r>
              <a:rPr lang="en-US" altLang="ja-JP" sz="20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)      (</a:t>
            </a:r>
            <a:r>
              <a:rPr lang="ja-JP" altLang="en-US" sz="20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あなたの</a:t>
            </a:r>
            <a:r>
              <a:rPr lang="en-US" altLang="ja-JP" sz="20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)    </a:t>
            </a:r>
            <a:r>
              <a:rPr lang="ja-JP" altLang="en-US" sz="20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セーターはとてもきれいです。</a:t>
            </a:r>
            <a:endParaRPr lang="en-US" altLang="ja-JP" sz="20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r>
              <a:rPr lang="en-US" altLang="ja-JP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×</a:t>
            </a:r>
            <a:r>
              <a:rPr lang="en-US" altLang="zh-CN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(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那</a:t>
            </a:r>
            <a:r>
              <a:rPr lang="en-US" altLang="zh-CN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)(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新</a:t>
            </a:r>
            <a:r>
              <a:rPr lang="en-US" altLang="zh-CN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)(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一</a:t>
            </a:r>
            <a:r>
              <a:rPr lang="ja-JP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件</a:t>
            </a:r>
            <a:r>
              <a:rPr lang="en-US" altLang="zh-CN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)(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你 的</a:t>
            </a:r>
            <a:r>
              <a:rPr lang="en-US" altLang="zh-CN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)  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C000"/>
                  </a:solidFill>
                </a:uFill>
                <a:latin typeface="FangSong" panose="02010609060101010101" pitchFamily="49" charset="-122"/>
                <a:ea typeface="FangSong" panose="02010609060101010101" pitchFamily="49" charset="-122"/>
              </a:rPr>
              <a:t>毛衣</a:t>
            </a:r>
            <a:r>
              <a:rPr lang="ja-JP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｜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很  漂亮。</a:t>
            </a:r>
            <a:endParaRPr lang="en-US" altLang="zh-C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Nà</a:t>
            </a: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xīn</a:t>
            </a: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yí</a:t>
            </a: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jiàn</a:t>
            </a: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nǐ</a:t>
            </a: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de</a:t>
            </a: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máoyī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hěn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piàoliang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	</a:t>
            </a:r>
            <a:endParaRPr lang="en-US" altLang="ja-JP" sz="3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719138">
              <a:lnSpc>
                <a:spcPts val="2300"/>
              </a:lnSpc>
            </a:pPr>
            <a:r>
              <a:rPr lang="ja-JP" alt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────────┬─────────</a:t>
            </a:r>
            <a:endParaRPr lang="en-US" altLang="ja-JP" sz="2000" dirty="0">
              <a:solidFill>
                <a:srgbClr val="FF0000"/>
              </a:solidFill>
            </a:endParaRPr>
          </a:p>
          <a:p>
            <a:pPr marL="719138" lvl="0">
              <a:lnSpc>
                <a:spcPts val="2300"/>
              </a:lnSpc>
            </a:pPr>
            <a:r>
              <a:rPr lang="ja-JP" altLang="en-US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　　　　　　</a:t>
            </a:r>
            <a:r>
              <a:rPr lang="ja-JP" alt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└！</a:t>
            </a:r>
            <a:r>
              <a:rPr lang="ja-JP" altLang="en-US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連体修飾語</a:t>
            </a:r>
            <a:r>
              <a:rPr lang="en-US" altLang="ja-JP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(</a:t>
            </a:r>
            <a:r>
              <a:rPr lang="zh-CN" altLang="en-US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定语</a:t>
            </a:r>
            <a:r>
              <a:rPr lang="en-US" altLang="ja-JP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)</a:t>
            </a:r>
            <a:r>
              <a:rPr lang="ja-JP" altLang="en-US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の語順に注意</a:t>
            </a:r>
            <a:endParaRPr kumimoji="1" lang="ja-JP" altLang="en-US" sz="2000" dirty="0">
              <a:solidFill>
                <a:srgbClr val="FF0000"/>
              </a:solidFill>
            </a:endParaRPr>
          </a:p>
          <a:p>
            <a:pPr marL="538163" lvl="0" indent="3175"/>
            <a:endParaRPr lang="en-US" altLang="ja-JP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3175"/>
            <a:r>
              <a:rPr lang="ja-JP" altLang="en-US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      誰の   ＋  どの ＋  いくつの  ＋ どのような</a:t>
            </a:r>
            <a:endParaRPr lang="en-US" altLang="ja-JP" sz="2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lvl="0" indent="-538163"/>
            <a:r>
              <a:rPr lang="ja-JP" altLang="en-US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○</a:t>
            </a:r>
            <a:r>
              <a:rPr lang="en-US" altLang="zh-CN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(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你 的</a:t>
            </a:r>
            <a:r>
              <a:rPr lang="en-US" altLang="zh-CN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)(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那</a:t>
            </a:r>
            <a:r>
              <a:rPr lang="en-US" altLang="zh-CN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)(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一</a:t>
            </a:r>
            <a:r>
              <a:rPr lang="ja-JP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件</a:t>
            </a:r>
            <a:r>
              <a:rPr lang="en-US" altLang="zh-CN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) (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新</a:t>
            </a:r>
            <a:r>
              <a:rPr lang="en-US" altLang="zh-CN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) 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C000"/>
                  </a:solidFill>
                </a:uFill>
                <a:latin typeface="FangSong" panose="02010609060101010101" pitchFamily="49" charset="-122"/>
                <a:ea typeface="FangSong" panose="02010609060101010101" pitchFamily="49" charset="-122"/>
              </a:rPr>
              <a:t>毛衣</a:t>
            </a:r>
            <a:r>
              <a:rPr lang="ja-JP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｜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很  漂亮。</a:t>
            </a:r>
            <a:endParaRPr lang="en-US" altLang="zh-CN" sz="3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lvl="0" indent="-538163"/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Nǐ</a:t>
            </a: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de 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nà</a:t>
            </a: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yí</a:t>
            </a: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jiàn</a:t>
            </a: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xīn</a:t>
            </a: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máoyī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hěn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piàoliang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 </a:t>
            </a:r>
            <a:endParaRPr lang="en-US" altLang="ja-JP" sz="6000" dirty="0">
              <a:solidFill>
                <a:srgbClr val="FF0000"/>
              </a:solidFill>
            </a:endParaRPr>
          </a:p>
          <a:p>
            <a:pPr marL="989013"/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989013"/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989013"/>
            <a:endParaRPr lang="en-US" altLang="ja-JP" sz="8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		</a:t>
            </a:r>
          </a:p>
          <a:p>
            <a:pPr marL="538163"/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41C2FEE-B17E-4DBD-A35E-CC69F646C8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150069">
            <a:off x="10612717" y="263252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46620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C0B37E-BFFE-4F6F-9178-A532F076AD6D}"/>
              </a:ext>
            </a:extLst>
          </p:cNvPr>
          <p:cNvSpPr txBox="1"/>
          <p:nvPr/>
        </p:nvSpPr>
        <p:spPr>
          <a:xfrm>
            <a:off x="0" y="-8878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連体修飾語（</a:t>
            </a:r>
            <a:r>
              <a:rPr lang="zh-CN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定语</a:t>
            </a:r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）の動詞の注意点①</a:t>
            </a:r>
            <a:endParaRPr kumimoji="1"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sz="1400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lvl="0" indent="3175">
              <a:defRPr/>
            </a:pPr>
            <a:r>
              <a:rPr lang="ja-JP" altLang="en-US" sz="20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彼は私に一つ（</a:t>
            </a:r>
            <a:r>
              <a:rPr lang="zh-CN" altLang="en-US" sz="20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枚</a:t>
            </a:r>
            <a:r>
              <a:rPr lang="ko-KR" altLang="en-US" sz="20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 </a:t>
            </a:r>
            <a:r>
              <a:rPr lang="en-US" altLang="zh-CN" dirty="0" err="1">
                <a:solidFill>
                  <a:schemeClr val="bg1"/>
                </a:solidFill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méi</a:t>
            </a:r>
            <a:r>
              <a:rPr lang="ja-JP" altLang="en-US" sz="20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）の指輪（戒指</a:t>
            </a:r>
            <a:r>
              <a:rPr lang="en-US" altLang="ja-JP" dirty="0" err="1">
                <a:solidFill>
                  <a:schemeClr val="bg1"/>
                </a:solidFill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jièzhǐ</a:t>
            </a:r>
            <a:r>
              <a:rPr lang="ja-JP" altLang="en-US" sz="20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）をプレゼントしてくれました。</a:t>
            </a:r>
            <a:endParaRPr lang="en-US" altLang="ja-JP" sz="20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3175">
              <a:defRPr/>
            </a:pPr>
            <a:endParaRPr lang="en-US" altLang="ja-JP" sz="8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719138" lvl="0" indent="3175">
              <a:defRPr/>
            </a:pP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他 送</a:t>
            </a:r>
            <a:r>
              <a:rPr lang="zh-CN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了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我 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C000"/>
                  </a:solidFill>
                </a:uFill>
                <a:latin typeface="FangSong" panose="02010609060101010101" pitchFamily="49" charset="-122"/>
                <a:ea typeface="FangSong" panose="02010609060101010101" pitchFamily="49" charset="-122"/>
              </a:rPr>
              <a:t>一 枚 戒指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  <a:endParaRPr lang="en-US" altLang="zh-CN" sz="3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719138" lvl="0" indent="3175">
              <a:defRPr/>
            </a:pP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Tā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sòngle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yì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méi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jièzhǐ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	</a:t>
            </a:r>
            <a:endParaRPr lang="en-US" altLang="ja-JP" sz="3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719138" lvl="0" indent="3175">
              <a:lnSpc>
                <a:spcPts val="2300"/>
              </a:lnSpc>
              <a:defRPr/>
            </a:pPr>
            <a:r>
              <a:rPr lang="ja-JP" alt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 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3175">
              <a:defRPr/>
            </a:pPr>
            <a:r>
              <a:rPr lang="ja-JP" altLang="en-US" sz="20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彼が私にプレゼントしてくれた指輪はとてもきれいです。</a:t>
            </a:r>
            <a:endParaRPr lang="en-US" altLang="ja-JP" sz="20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marR="0" lvl="0" indent="31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8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marR="0" lvl="0" indent="-5381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正楷書体-PRO" panose="03000600000000000000" pitchFamily="66" charset="-128"/>
                <a:ea typeface="HG正楷書体-PRO" panose="03000600000000000000" pitchFamily="66" charset="-128"/>
                <a:cs typeface="+mn-cs"/>
              </a:rPr>
              <a:t>×</a:t>
            </a:r>
            <a:r>
              <a:rPr kumimoji="1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(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他 送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了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 我 的</a:t>
            </a:r>
            <a:r>
              <a:rPr kumimoji="1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) 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>
                  <a:solidFill>
                    <a:srgbClr val="FFC000"/>
                  </a:solidFill>
                </a:uFill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戒指 很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>
                  <a:solidFill>
                    <a:srgbClr val="FFC000"/>
                  </a:solidFill>
                </a:uFill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   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>
                  <a:solidFill>
                    <a:srgbClr val="FFC000"/>
                  </a:solidFill>
                </a:uFill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漂亮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。</a:t>
            </a:r>
            <a:endParaRPr kumimoji="1" lang="en-US" altLang="zh-CN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angSong" panose="02010609060101010101" pitchFamily="49" charset="-122"/>
              <a:ea typeface="FangSong" panose="02010609060101010101" pitchFamily="49" charset="-122"/>
              <a:cs typeface="+mn-cs"/>
            </a:endParaRPr>
          </a:p>
          <a:p>
            <a:pPr marL="538163" marR="0" lvl="0" indent="-5381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Tā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sòngle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de 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jièzhǐ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hěn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piàoliang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	</a:t>
            </a:r>
            <a:endParaRPr kumimoji="1" lang="en-US" altLang="ja-JP" sz="3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angSong" panose="02010609060101010101" pitchFamily="49" charset="-122"/>
              <a:ea typeface="FangSong" panose="02010609060101010101" pitchFamily="49" charset="-122"/>
              <a:cs typeface="+mn-cs"/>
            </a:endParaRPr>
          </a:p>
          <a:p>
            <a:pPr marL="1882775" marR="0" lvl="0" indent="3175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</a:rPr>
              <a:t>┬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1882775" marR="0" lvl="0" indent="3175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└！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正楷書体-PRO" panose="03000600000000000000" pitchFamily="66" charset="-128"/>
                <a:ea typeface="HG正楷書体-PRO" panose="03000600000000000000" pitchFamily="66" charset="-128"/>
              </a:rPr>
              <a:t>連体修飾語の動詞に“</a:t>
            </a:r>
            <a:r>
              <a:rPr kumimoji="1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</a:rPr>
              <a:t>了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”はつけない</a:t>
            </a:r>
            <a:endParaRPr kumimoji="1" lang="ja-JP" altLang="en-US" sz="5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88900"/>
            <a:endParaRPr lang="en-US" altLang="ja-JP" sz="8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-538163">
              <a:defRPr/>
            </a:pP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正楷書体-PRO" panose="03000600000000000000" pitchFamily="66" charset="-128"/>
                <a:ea typeface="HG正楷書体-PRO" panose="03000600000000000000" pitchFamily="66" charset="-128"/>
                <a:cs typeface="+mn-cs"/>
              </a:rPr>
              <a:t>○</a:t>
            </a:r>
            <a:r>
              <a:rPr lang="en-US" altLang="zh-CN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(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他 送 </a:t>
            </a:r>
            <a:r>
              <a:rPr lang="ja-JP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 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我 的</a:t>
            </a:r>
            <a:r>
              <a:rPr lang="en-US" altLang="zh-CN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) 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C000"/>
                  </a:solidFill>
                </a:uFill>
                <a:latin typeface="FangSong" panose="02010609060101010101" pitchFamily="49" charset="-122"/>
                <a:ea typeface="FangSong" panose="02010609060101010101" pitchFamily="49" charset="-122"/>
              </a:rPr>
              <a:t>戒指 很</a:t>
            </a:r>
            <a:r>
              <a:rPr lang="ja-JP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C000"/>
                  </a:solidFill>
                </a:uFill>
                <a:latin typeface="FangSong" panose="02010609060101010101" pitchFamily="49" charset="-122"/>
                <a:ea typeface="FangSong" panose="02010609060101010101" pitchFamily="49" charset="-122"/>
              </a:rPr>
              <a:t>   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C000"/>
                  </a:solidFill>
                </a:uFill>
                <a:latin typeface="FangSong" panose="02010609060101010101" pitchFamily="49" charset="-122"/>
                <a:ea typeface="FangSong" panose="02010609060101010101" pitchFamily="49" charset="-122"/>
              </a:rPr>
              <a:t>漂亮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  <a:endParaRPr lang="en-US" altLang="zh-CN" sz="3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lvl="0" indent="-538163">
              <a:defRPr/>
            </a:pP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Tā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sòng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de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jièzhǐ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hěn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piàoliang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41C2FEE-B17E-4DBD-A35E-CC69F646C8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150069">
            <a:off x="10612717" y="263252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8541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C0B37E-BFFE-4F6F-9178-A532F076AD6D}"/>
              </a:ext>
            </a:extLst>
          </p:cNvPr>
          <p:cNvSpPr txBox="1"/>
          <p:nvPr/>
        </p:nvSpPr>
        <p:spPr>
          <a:xfrm>
            <a:off x="0" y="-8878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連体修飾語（</a:t>
            </a:r>
            <a:r>
              <a:rPr lang="zh-CN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定语</a:t>
            </a:r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）の動詞の注意点②</a:t>
            </a:r>
            <a:endParaRPr kumimoji="1"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sz="1400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719138" lvl="0" indent="3175">
              <a:defRPr/>
            </a:pPr>
            <a:r>
              <a:rPr lang="ja-JP" altLang="en-US" sz="20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彼女は一着</a:t>
            </a:r>
            <a:r>
              <a:rPr lang="ja-JP" altLang="en-US" sz="2000" dirty="0">
                <a:solidFill>
                  <a:prstClr val="white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（</a:t>
            </a:r>
            <a:r>
              <a:rPr lang="zh-CN" altLang="en-US" sz="2000" dirty="0">
                <a:solidFill>
                  <a:prstClr val="white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一</a:t>
            </a:r>
            <a:r>
              <a:rPr lang="ja-JP" altLang="en-US" sz="2000" dirty="0">
                <a:solidFill>
                  <a:prstClr val="white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件 </a:t>
            </a:r>
            <a:r>
              <a:rPr lang="en-US" altLang="ja-JP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yí</a:t>
            </a:r>
            <a:r>
              <a:rPr lang="en-US" altLang="ja-JP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jiàn</a:t>
            </a:r>
            <a:r>
              <a:rPr lang="ja-JP" altLang="en-US" sz="2000" dirty="0">
                <a:solidFill>
                  <a:prstClr val="white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）</a:t>
            </a:r>
            <a:r>
              <a:rPr lang="ja-JP" altLang="en-US" sz="20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のとてもきれいな服を着ている。（持続態）</a:t>
            </a:r>
            <a:endParaRPr lang="en-US" altLang="ja-JP" sz="20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marR="0" lvl="0" indent="31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8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-538163">
              <a:defRPr/>
            </a:pP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   她  穿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着</a:t>
            </a:r>
            <a:r>
              <a:rPr kumimoji="1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  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>
                  <a:solidFill>
                    <a:srgbClr val="FFC000"/>
                  </a:solidFill>
                </a:uFill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一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>
                  <a:solidFill>
                    <a:srgbClr val="FFC000"/>
                  </a:solidFill>
                </a:uFill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 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>
                  <a:solidFill>
                    <a:srgbClr val="FFC000"/>
                  </a:solidFill>
                </a:uFill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件 </a:t>
            </a:r>
            <a:r>
              <a:rPr lang="ja-JP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C000"/>
                  </a:solidFill>
                </a:uFill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>
                  <a:solidFill>
                    <a:srgbClr val="FFC000"/>
                  </a:solidFill>
                </a:uFill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很  漂亮   的 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C000"/>
                  </a:solidFill>
                </a:uFill>
                <a:latin typeface="FangSong" panose="02010609060101010101" pitchFamily="49" charset="-122"/>
                <a:ea typeface="FangSong" panose="02010609060101010101" pitchFamily="49" charset="-122"/>
              </a:rPr>
              <a:t>衣服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。</a:t>
            </a:r>
            <a:endParaRPr kumimoji="1" lang="en-US" altLang="zh-CN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angSong" panose="02010609060101010101" pitchFamily="49" charset="-122"/>
              <a:ea typeface="FangSong" panose="02010609060101010101" pitchFamily="49" charset="-122"/>
              <a:cs typeface="+mn-cs"/>
            </a:endParaRPr>
          </a:p>
          <a:p>
            <a:pPr marL="538163" lvl="0" indent="-538163"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Tā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chuānzhe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yí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jiàn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hěn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piàoliang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de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yīfu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	</a:t>
            </a:r>
            <a:endParaRPr kumimoji="1" lang="en-US" altLang="ja-JP" sz="3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angSong" panose="02010609060101010101" pitchFamily="49" charset="-122"/>
              <a:ea typeface="FangSong" panose="02010609060101010101" pitchFamily="49" charset="-122"/>
              <a:cs typeface="+mn-cs"/>
            </a:endParaRPr>
          </a:p>
          <a:p>
            <a:pPr marL="538163" lvl="0" indent="-538163">
              <a:defRPr/>
            </a:pPr>
            <a:endParaRPr lang="en-US" altLang="ja-JP" sz="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-538163">
              <a:defRPr/>
            </a:pPr>
            <a:endParaRPr lang="en-US" altLang="ja-JP" sz="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-538163">
              <a:defRPr/>
            </a:pPr>
            <a:endParaRPr lang="en-US" altLang="ja-JP" sz="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719138" indent="3175">
              <a:defRPr/>
            </a:pPr>
            <a:r>
              <a:rPr lang="ja-JP" altLang="en-US" sz="20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彼女が着ている服はとてもきれいだ。</a:t>
            </a:r>
            <a:endParaRPr lang="en-US" altLang="ja-JP" sz="20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-538163">
              <a:defRPr/>
            </a:pPr>
            <a:r>
              <a:rPr lang="en-US" altLang="ja-JP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×</a:t>
            </a:r>
            <a:r>
              <a:rPr lang="en-US" altLang="zh-CN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(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她  穿</a:t>
            </a:r>
            <a:r>
              <a:rPr lang="zh-CN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着  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的</a:t>
            </a:r>
            <a:r>
              <a:rPr lang="en-US" altLang="zh-CN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) 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C000"/>
                  </a:solidFill>
                </a:uFill>
                <a:latin typeface="FangSong" panose="02010609060101010101" pitchFamily="49" charset="-122"/>
                <a:ea typeface="FangSong" panose="02010609060101010101" pitchFamily="49" charset="-122"/>
              </a:rPr>
              <a:t>衣服 很   漂亮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  <a:endParaRPr lang="en-US" altLang="zh-CN" sz="3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lvl="0" indent="-538163">
              <a:defRPr/>
            </a:pP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Tā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chuānzhe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de 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yīfu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hěn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piàoliang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	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1882775" lvl="0" indent="3175">
              <a:lnSpc>
                <a:spcPts val="2000"/>
              </a:lnSpc>
              <a:defRPr/>
            </a:pPr>
            <a:r>
              <a:rPr lang="ja-JP" alt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┬</a:t>
            </a:r>
            <a:endParaRPr lang="en-US" altLang="ja-JP" sz="2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1882775" lvl="0" indent="3175">
              <a:lnSpc>
                <a:spcPts val="2000"/>
              </a:lnSpc>
              <a:defRPr/>
            </a:pPr>
            <a:r>
              <a:rPr lang="ja-JP" alt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└！</a:t>
            </a:r>
            <a:r>
              <a:rPr lang="ja-JP" altLang="en-US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連体修飾語の動詞に“</a:t>
            </a:r>
            <a:r>
              <a:rPr lang="zh-CN" altLang="en-US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着</a:t>
            </a:r>
            <a:r>
              <a:rPr lang="ja-JP" altLang="en-US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”はつけない</a:t>
            </a:r>
            <a:endParaRPr lang="en-US" altLang="ja-JP" sz="20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>
              <a:defRPr/>
            </a:pPr>
            <a:endParaRPr lang="en-US" altLang="ja-JP" sz="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-538163">
              <a:defRPr/>
            </a:pP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正楷書体-PRO" panose="03000600000000000000" pitchFamily="66" charset="-128"/>
                <a:ea typeface="HG正楷書体-PRO" panose="03000600000000000000" pitchFamily="66" charset="-128"/>
                <a:cs typeface="+mn-cs"/>
              </a:rPr>
              <a:t>○</a:t>
            </a:r>
            <a:r>
              <a:rPr lang="en-US" altLang="zh-CN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(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她  穿    的</a:t>
            </a:r>
            <a:r>
              <a:rPr lang="en-US" altLang="zh-CN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) 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C000"/>
                  </a:solidFill>
                </a:uFill>
                <a:latin typeface="FangSong" panose="02010609060101010101" pitchFamily="49" charset="-122"/>
                <a:ea typeface="FangSong" panose="02010609060101010101" pitchFamily="49" charset="-122"/>
              </a:rPr>
              <a:t>衣服 很   漂亮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  <a:endParaRPr kumimoji="1" lang="en-US" altLang="zh-CN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angSong" panose="02010609060101010101" pitchFamily="49" charset="-122"/>
              <a:ea typeface="FangSong" panose="02010609060101010101" pitchFamily="49" charset="-122"/>
              <a:cs typeface="+mn-cs"/>
            </a:endParaRPr>
          </a:p>
          <a:p>
            <a:pPr marL="538163" lvl="0" indent="-538163">
              <a:defRPr/>
            </a:pP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Tā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chuān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 de 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yīfu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hěn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piàoliang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	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989013"/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989013"/>
            <a:endParaRPr lang="en-US" altLang="ja-JP" sz="8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		</a:t>
            </a:r>
          </a:p>
          <a:p>
            <a:pPr marL="538163"/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41C2FEE-B17E-4DBD-A35E-CC69F646C8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150069">
            <a:off x="10612717" y="263252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30033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C0B37E-BFFE-4F6F-9178-A532F076AD6D}"/>
              </a:ext>
            </a:extLst>
          </p:cNvPr>
          <p:cNvSpPr txBox="1"/>
          <p:nvPr/>
        </p:nvSpPr>
        <p:spPr>
          <a:xfrm>
            <a:off x="0" y="-8878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練習問題</a:t>
            </a:r>
            <a:endParaRPr kumimoji="1"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sz="1400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41338" marR="0" lvl="0" indent="3175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0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クラスメートの服装を褒めてみよう</a:t>
            </a:r>
            <a:endParaRPr lang="en-US" altLang="ja-JP" sz="20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41338" marR="0" lvl="0" indent="31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20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41338" lvl="0" indent="3175">
              <a:defRPr/>
            </a:pPr>
            <a:r>
              <a:rPr lang="ja-JP" altLang="en-US" sz="20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あなたが着ているこの（</a:t>
            </a:r>
            <a:r>
              <a:rPr lang="ja-JP" altLang="en-US" sz="2000" dirty="0">
                <a:solidFill>
                  <a:schemeClr val="bg1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这件</a:t>
            </a:r>
            <a:r>
              <a:rPr lang="en-US" altLang="ja-JP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zhè</a:t>
            </a:r>
            <a:r>
              <a:rPr lang="en-US" altLang="ja-JP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jiàn</a:t>
            </a:r>
            <a:r>
              <a:rPr lang="ja-JP" altLang="en-US" sz="20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）シャツ（</a:t>
            </a:r>
            <a:r>
              <a:rPr lang="zh-CN" altLang="en-US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衬衫 </a:t>
            </a:r>
            <a:r>
              <a:rPr lang="en-US" altLang="ja-JP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chènshān</a:t>
            </a:r>
            <a:r>
              <a:rPr lang="ja-JP" altLang="en-US" sz="20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）は本当に可愛いですね。</a:t>
            </a:r>
            <a:endParaRPr lang="en-US" altLang="ja-JP" sz="20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41338" marR="0" lvl="0" indent="31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8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3175">
              <a:defRPr/>
            </a:pP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你 穿  的 这 件   衬衫  真  可爱。</a:t>
            </a:r>
            <a:endParaRPr kumimoji="1" lang="en-US" altLang="zh-CN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angSong" panose="02010609060101010101" pitchFamily="49" charset="-122"/>
              <a:ea typeface="FangSong" panose="02010609060101010101" pitchFamily="49" charset="-122"/>
              <a:cs typeface="+mn-cs"/>
            </a:endParaRPr>
          </a:p>
          <a:p>
            <a:pPr marL="538163" lvl="0" indent="3175">
              <a:defRPr/>
            </a:pP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Nǐ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chuān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de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zhè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jiàn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chènshān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zhēn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kě’ài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</a:t>
            </a:r>
          </a:p>
          <a:p>
            <a:pPr marL="538163" lvl="0" indent="3175">
              <a:defRPr/>
            </a:pPr>
            <a:endParaRPr lang="en-US" altLang="ja-JP" sz="8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921375" indent="-5376863">
              <a:defRPr/>
            </a:pPr>
            <a:endParaRPr lang="en-US" altLang="ja-JP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921375" indent="-5376863">
              <a:defRPr/>
            </a:pPr>
            <a:r>
              <a:rPr lang="ja-JP" altLang="en-US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ジャケット　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zh-CN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件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夹克</a:t>
            </a:r>
            <a:r>
              <a:rPr lang="ja-JP" altLang="en-US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　</a:t>
            </a:r>
            <a:r>
              <a:rPr lang="en-US" altLang="ja-JP" sz="2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jiākè</a:t>
            </a:r>
            <a:r>
              <a:rPr lang="en-US" altLang="ja-JP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	</a:t>
            </a:r>
            <a:r>
              <a:rPr lang="ja-JP" altLang="en-US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ワンピース 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zh-CN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条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连衣裙</a:t>
            </a:r>
            <a:r>
              <a:rPr lang="ja-JP" altLang="en-US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liányīqún</a:t>
            </a:r>
            <a:endParaRPr lang="en-US" altLang="ja-JP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921375" indent="-5376863">
              <a:defRPr/>
            </a:pPr>
            <a:r>
              <a:rPr lang="ja-JP" altLang="en-US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Ｔシャツ　　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zh-CN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件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Ｔ恤衫</a:t>
            </a:r>
            <a:r>
              <a:rPr lang="ja-JP" altLang="en-US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Txùshān</a:t>
            </a:r>
            <a:r>
              <a:rPr lang="en-US" altLang="ja-JP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	</a:t>
            </a:r>
            <a:r>
              <a:rPr lang="ja-JP" altLang="en-US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スカート　 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条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裙子</a:t>
            </a:r>
            <a:r>
              <a:rPr lang="ja-JP" altLang="en-US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lang="en-US" altLang="ja-JP" sz="2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qúnzi</a:t>
            </a:r>
            <a:endParaRPr lang="ja-JP" altLang="en-US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921375" indent="-5376863">
              <a:defRPr/>
            </a:pPr>
            <a:r>
              <a:rPr lang="ja-JP" altLang="en-US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パーカー　　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zh-CN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件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带帽衫</a:t>
            </a:r>
            <a:r>
              <a:rPr lang="ja-JP" altLang="en-US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dàimàoshān</a:t>
            </a:r>
            <a:r>
              <a:rPr lang="en-US" altLang="ja-JP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	</a:t>
            </a:r>
            <a:r>
              <a:rPr lang="ja-JP" altLang="en-US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ズボン　　 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zh-CN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条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裤子</a:t>
            </a:r>
            <a:r>
              <a:rPr lang="ja-JP" altLang="en-US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lang="en-US" altLang="ja-JP" sz="2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kùzi</a:t>
            </a:r>
            <a:endParaRPr lang="en-US" altLang="ja-JP" sz="20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921375" lvl="0" indent="-5376863">
              <a:defRPr/>
            </a:pPr>
            <a:r>
              <a:rPr lang="ja-JP" altLang="en-US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トレーナー　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zh-CN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件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运动衫</a:t>
            </a:r>
            <a:r>
              <a:rPr lang="ja-JP" altLang="en-US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yùndòngshān</a:t>
            </a:r>
            <a:r>
              <a:rPr lang="en-US" altLang="ja-JP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	</a:t>
            </a:r>
            <a:r>
              <a:rPr lang="ja-JP" altLang="en-US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ジーンズ　 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zh-CN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条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牛仔</a:t>
            </a: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裤</a:t>
            </a:r>
            <a:r>
              <a:rPr lang="ja-JP" altLang="en-US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niúzǎikù</a:t>
            </a:r>
            <a:endParaRPr lang="ja-JP" altLang="en-US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921375" indent="-5376863">
              <a:defRPr/>
            </a:pPr>
            <a:r>
              <a:rPr lang="ja-JP" altLang="en-US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ベスト　　　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zh-CN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件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背心</a:t>
            </a:r>
            <a:r>
              <a:rPr lang="ja-JP" altLang="en-US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lang="en-US" altLang="ja-JP" sz="2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bèixīn</a:t>
            </a:r>
            <a:endParaRPr lang="en-US" altLang="ja-JP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921375" indent="-5376863">
              <a:defRPr/>
            </a:pPr>
            <a:r>
              <a:rPr lang="ja-JP" altLang="en-US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キャミソール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zh-CN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件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吊带背心</a:t>
            </a:r>
            <a:r>
              <a:rPr lang="ja-JP" altLang="en-US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diàodàibèixīn</a:t>
            </a:r>
            <a:endParaRPr lang="en-US" altLang="ja-JP" sz="20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41C2FEE-B17E-4DBD-A35E-CC69F646C8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150069">
            <a:off x="10612717" y="263252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9A2786DD-E721-7C94-2EDD-1F89D1206E52}"/>
              </a:ext>
            </a:extLst>
          </p:cNvPr>
          <p:cNvSpPr/>
          <p:nvPr/>
        </p:nvSpPr>
        <p:spPr>
          <a:xfrm>
            <a:off x="887767" y="3429000"/>
            <a:ext cx="10662082" cy="2421384"/>
          </a:xfrm>
          <a:prstGeom prst="roundRect">
            <a:avLst/>
          </a:prstGeom>
          <a:noFill/>
          <a:ln w="1905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6381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2461</TotalTime>
  <Words>501</Words>
  <Application>Microsoft Office PowerPoint</Application>
  <PresentationFormat>ワイド画面</PresentationFormat>
  <Paragraphs>69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2" baseType="lpstr">
      <vt:lpstr>FangSong</vt:lpstr>
      <vt:lpstr>HG正楷書体-PRO</vt:lpstr>
      <vt:lpstr>KaiTi</vt:lpstr>
      <vt:lpstr>游ゴシック</vt:lpstr>
      <vt:lpstr>游ゴシック Light</vt:lpstr>
      <vt:lpstr>Arial</vt:lpstr>
      <vt:lpstr>Courier New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鈴木靖</dc:creator>
  <cp:lastModifiedBy>靖 鈴木</cp:lastModifiedBy>
  <cp:revision>96</cp:revision>
  <dcterms:created xsi:type="dcterms:W3CDTF">2017-07-03T21:23:45Z</dcterms:created>
  <dcterms:modified xsi:type="dcterms:W3CDTF">2023-09-25T22:54:22Z</dcterms:modified>
</cp:coreProperties>
</file>