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8" autoAdjust="0"/>
    <p:restoredTop sz="94660"/>
  </p:normalViewPr>
  <p:slideViewPr>
    <p:cSldViewPr snapToGrid="0">
      <p:cViewPr varScale="1">
        <p:scale>
          <a:sx n="86" d="100"/>
          <a:sy n="86" d="100"/>
        </p:scale>
        <p:origin x="558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D3EBBC-200C-4C6D-B327-B45F65A54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BC8618E6-321C-454C-BF77-B5336A980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E96FF4-2C59-4B3A-9337-FA0C69CB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82CD37-A705-4E92-9AED-E44D3835F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09062E-ACBD-4A84-8F27-70762E5D1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04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74D7E8-FDAD-4062-BFE0-446CACA73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5AE0C2A-B9B3-423D-A13A-93A3E9ED01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D6F3D0-8165-4C08-8A87-73BEB81A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E80874-2327-4145-BAAE-A8F3DE21C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7C4EC3-BBC6-4FE6-8204-CFB60766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115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7110596-1FDD-4C35-8425-DA245813FF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B1A4CBE-953D-4983-9CE0-FDC3A5FC0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ED89FF-FF10-4727-A787-30CED51A2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E4912B-0A28-48F4-88E1-CB63629C0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227B56-E971-4ABA-A1A0-44326EDF3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27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565051-722C-49D1-978D-51519A85C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B488C8-A69B-4BBA-935F-C28765589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CE2773-5E9B-47A4-9402-960E8EACA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A30EE6-F022-4722-B5AB-DDC93664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175F8A-1AE5-4ADE-A6D7-3870ACBB3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48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B74645-7EAD-4349-ADBD-26B8B9E92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07C6B8-DC87-4E22-BDB5-DD28C5608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A18407-743C-47DD-A79A-0480182D4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921B56-007B-4600-9D30-DA2260232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D666AF-753A-4E3F-BF18-5BB558F77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71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AFFB7E-C6FB-4C97-855D-9076AEC8B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E658169-9AE7-4DD0-863B-177E91C07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8ED8728-1F79-4562-87CE-A01DA3D51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893478-C8CE-45D8-8443-7E6F1E288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2023/11/7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98C32E-3D47-47C3-94BD-C6BDCC79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440AB93-7B44-482E-8D48-1B8003F01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453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4817BD-A300-42EC-949E-E8EDCE061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F7CBFC-E41A-4966-A663-C73D749F0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DB7E713-EF51-456B-98EE-99660F808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E363699-6860-4A96-BEA2-9329D4CB27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B0882FE-3DA1-4BD7-B729-AD6D8A2847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D5D584C-023C-412A-A2D7-D33FC23DD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2023/11/7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78A454E-BFAF-4A70-AC26-AA0D8ECE3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EA2FD95-82BD-46A4-B054-1E123051C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88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D28515-9E34-4C83-983E-1FB8FD4F5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01DC1CC-4114-4B86-BA98-1E60123C1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2023/11/7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9483236-8577-4380-956B-254C7671B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518ACA7-49DD-4B0F-BBE7-9056AE77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343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89BDE2-EBBE-4ADD-80BB-4E9448358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2023/11/7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F863A11-32D2-45B3-925D-5D78A299D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B14153B-22A9-4A92-87DD-6C7723DDF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9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AFEA22-5F5C-48EA-81A7-A53420CB9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B95941-6D06-4CAA-BC03-9E40E8C53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0368558-94A8-453E-A898-2FAD1C2F2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E3AB6C-87E5-4280-9F32-05E546108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2023/11/7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745ADD-D9E1-4F86-B559-6467274E7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469FCF-61F4-42E5-BF6C-1C7C93531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824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14A7D6-0B8F-451D-90A6-5A29484B0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DD1641A-3878-4692-8E99-76CE8B91D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85AB20-25A5-49B5-B40D-EFD82AD17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CFF307-4456-4A05-AF16-17D6D0FC1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2023/11/7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EEAC59-8A40-4C3D-9618-5F76169E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27DAE3B-EBB8-4769-A758-63D1ED79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82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5EF3E6B-D04C-47D1-A6E3-6C6048989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33EB71C-3B70-45E5-B3D5-B6D408608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EE7E03-6E81-4C3E-B1ED-3B707D330A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CDE61-EDC8-4A28-AFC1-4706F523FDB1}" type="datetimeFigureOut">
              <a:rPr kumimoji="1" lang="ja-JP" altLang="en-US" smtClean="0"/>
              <a:t>2023/11/7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6E9BBC-F701-4795-9BE2-64B5C4470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D964A6-2757-4082-9BA7-EE58E7DE0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632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被字句（受け身表現）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12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「ＡはＢによって～された」という受け身表現は、“</a:t>
            </a:r>
            <a:r>
              <a:rPr lang="ja-JP" altLang="en-US" sz="2400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Ａ被Ｂ </a:t>
            </a:r>
            <a:r>
              <a:rPr lang="en-US" altLang="ja-JP" sz="2400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(</a:t>
            </a:r>
            <a:r>
              <a:rPr lang="zh-CN" altLang="en-US" sz="2400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给</a:t>
            </a:r>
            <a:r>
              <a:rPr lang="en-US" altLang="ja-JP" sz="2400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)</a:t>
            </a:r>
            <a:r>
              <a:rPr lang="ja-JP" altLang="en-US" sz="2400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 ～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 “</a:t>
            </a:r>
            <a:r>
              <a:rPr lang="ja-JP" altLang="en-US" sz="2400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Ａ</a:t>
            </a:r>
            <a:r>
              <a:rPr lang="zh-CN" altLang="en-US" sz="2400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让</a:t>
            </a:r>
            <a:r>
              <a:rPr lang="ja-JP" altLang="en-US" sz="2400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Ｂ </a:t>
            </a:r>
            <a:r>
              <a:rPr lang="en-US" altLang="ja-JP" sz="2400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(</a:t>
            </a:r>
            <a:r>
              <a:rPr lang="zh-CN" altLang="en-US" sz="2400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给</a:t>
            </a:r>
            <a:r>
              <a:rPr lang="en-US" altLang="ja-JP" sz="2400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)</a:t>
            </a:r>
            <a:r>
              <a:rPr lang="ja-JP" altLang="en-US" sz="2400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 ～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 “</a:t>
            </a:r>
            <a:r>
              <a:rPr lang="ja-JP" altLang="en-US" sz="2400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Ａ</a:t>
            </a:r>
            <a:r>
              <a:rPr lang="zh-CN" altLang="en-US" sz="2400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叫</a:t>
            </a:r>
            <a:r>
              <a:rPr lang="ja-JP" altLang="en-US" sz="2400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Ｂ </a:t>
            </a:r>
            <a:r>
              <a:rPr lang="en-US" altLang="ja-JP" sz="2400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(</a:t>
            </a:r>
            <a:r>
              <a:rPr lang="zh-CN" altLang="en-US" sz="2400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给</a:t>
            </a:r>
            <a:r>
              <a:rPr lang="en-US" altLang="ja-JP" sz="2400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)</a:t>
            </a:r>
            <a:r>
              <a:rPr lang="ja-JP" altLang="en-US" sz="2400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 ～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”によって表現します。</a:t>
            </a:r>
            <a:endParaRPr lang="en-US" altLang="ja-JP" sz="2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endParaRPr lang="en-US" altLang="zh-CN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	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私のお財布が人に盗まれてしまいました。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endParaRPr lang="en-US" altLang="ja-JP" sz="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marR="0" lvl="0" indent="-31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我 的 钱包   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被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</a:t>
            </a:r>
            <a:r>
              <a:rPr kumimoji="1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(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人</a:t>
            </a:r>
            <a:r>
              <a:rPr kumimoji="1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) (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给</a:t>
            </a:r>
            <a:r>
              <a:rPr kumimoji="1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) 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偷 了。</a:t>
            </a:r>
            <a:endParaRPr kumimoji="1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538163" marR="0" lvl="0" indent="-31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de 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qi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á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nb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o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bèi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rén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gěi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tōu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le.</a:t>
            </a:r>
          </a:p>
          <a:p>
            <a:pPr marL="538163" marR="0" lvl="0" indent="-3175" algn="l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　　　　　　　　　　　　 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└─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“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Ａ被Ｂ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(</a:t>
            </a:r>
            <a:r>
              <a:rPr kumimoji="1" lang="zh-CN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给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)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～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”の場合、Ｂは省略可 </a:t>
            </a:r>
            <a:endParaRPr kumimoji="1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srgbClr val="FF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marR="0" lvl="0" indent="-31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我 的 钱包   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让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 人 </a:t>
            </a:r>
            <a:r>
              <a:rPr kumimoji="1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(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给</a:t>
            </a:r>
            <a:r>
              <a:rPr kumimoji="1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) 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偷 了。</a:t>
            </a:r>
            <a:endParaRPr kumimoji="1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538163" marR="0" lvl="0" indent="-31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de 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qi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á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nb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o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ràng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rén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gěi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tōu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le.</a:t>
            </a:r>
            <a:endParaRPr kumimoji="1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3175"/>
            <a:endParaRPr lang="en-US" altLang="ja-JP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marR="0" lvl="0" indent="-31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我 的 钱包   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叫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 人 </a:t>
            </a:r>
            <a:r>
              <a:rPr kumimoji="1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(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给</a:t>
            </a:r>
            <a:r>
              <a:rPr kumimoji="1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) 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偷 了。</a:t>
            </a:r>
            <a:endParaRPr kumimoji="1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538163" marR="0" lvl="0" indent="-31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de 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qi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á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nb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o</a:t>
            </a:r>
            <a:r>
              <a:rPr kumimoji="1" lang="en-US" altLang="zh-CN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kumimoji="1" lang="en-US" altLang="zh-CN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ji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ào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rén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gěi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tōu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le.</a:t>
            </a:r>
            <a:endParaRPr kumimoji="1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/>
            <a:endParaRPr kumimoji="1"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794422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練習問題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995363" lvl="1" indent="-538163">
              <a:lnSpc>
                <a:spcPts val="4800"/>
              </a:lnSpc>
            </a:pP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Ａ：私のケータイがなくなってしまいました。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1081088" lvl="0" indent="-3175"/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 的 手机 不 见 了。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1081088" lvl="0" indent="-3175"/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de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shǒujī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ú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ji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le.</a:t>
            </a:r>
            <a:endParaRPr lang="en-US" altLang="ja-JP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995363" lvl="1" indent="-538163">
              <a:lnSpc>
                <a:spcPts val="4800"/>
              </a:lnSpc>
            </a:pP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　たぶん人に盗まれたのです。</a:t>
            </a:r>
            <a:endParaRPr lang="en-US" altLang="ja-JP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1081088" lvl="0" indent="-3175"/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大概 是  </a:t>
            </a:r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被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en-US" altLang="zh-CN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(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人</a:t>
            </a:r>
            <a:r>
              <a:rPr lang="en-US" altLang="zh-CN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)(</a:t>
            </a:r>
            <a:r>
              <a:rPr lang="zh-CN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给</a:t>
            </a:r>
            <a:r>
              <a:rPr lang="en-US" altLang="zh-CN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)</a:t>
            </a:r>
            <a:r>
              <a:rPr lang="en-US" altLang="zh-CN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偷 了。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1081088" lvl="0" indent="-3175"/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Dàgài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shì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bèi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rén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gěi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tōu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le.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995363" lvl="1" indent="-538163">
              <a:lnSpc>
                <a:spcPts val="4800"/>
              </a:lnSpc>
            </a:pPr>
            <a:r>
              <a:rPr lang="ja-JP" altLang="en-US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Ｂ：それじゃ、急いで警察に届けに行きましょう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。</a:t>
            </a:r>
            <a:endParaRPr lang="en-US" altLang="ja-JP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1081088" lvl="0" indent="-3175"/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那 我们  赶快 去 报警 吧。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1081088" lvl="0" indent="-3175"/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ǒ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men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ǎ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nku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i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q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ù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oj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ǐ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ba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zh-CN" sz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2058988" lvl="0" indent="-360363"/>
            <a:endParaRPr lang="en-US" altLang="ja-JP" sz="1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1706563" lvl="0" indent="4763">
              <a:tabLst>
                <a:tab pos="4840288" algn="l"/>
              </a:tabLst>
            </a:pPr>
            <a:r>
              <a:rPr lang="en-US" altLang="ja-JP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※</a:t>
            </a:r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なくなった：</a:t>
            </a:r>
            <a:r>
              <a:rPr lang="zh-CN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不见了</a:t>
            </a:r>
            <a:r>
              <a:rPr lang="zh-CN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en-US" altLang="zh-CN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b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ú</a:t>
            </a:r>
            <a:r>
              <a:rPr lang="en-US" altLang="zh-CN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 </a:t>
            </a:r>
            <a:r>
              <a:rPr lang="en-US" altLang="zh-CN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ji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à</a:t>
            </a:r>
            <a:r>
              <a:rPr lang="en-US" altLang="zh-CN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n</a:t>
            </a:r>
            <a:r>
              <a:rPr lang="en-US" altLang="zh-CN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 le </a:t>
            </a:r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急いで：</a:t>
            </a:r>
            <a:r>
              <a:rPr lang="zh-CN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  <a:cs typeface="Courier New" panose="02070309020205020404" pitchFamily="49" charset="0"/>
              </a:rPr>
              <a:t>赶快</a:t>
            </a:r>
            <a:r>
              <a:rPr lang="zh-CN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en-US" altLang="zh-CN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g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ǎ</a:t>
            </a:r>
            <a:r>
              <a:rPr lang="en-US" altLang="zh-CN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nku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à</a:t>
            </a:r>
            <a:r>
              <a:rPr lang="en-US" altLang="zh-CN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i</a:t>
            </a:r>
            <a:endParaRPr lang="en-US" altLang="zh-CN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HG正楷書体-PRO" panose="03000600000000000000" pitchFamily="66" charset="-128"/>
              <a:cs typeface="Courier New" panose="02070309020205020404" pitchFamily="49" charset="0"/>
            </a:endParaRPr>
          </a:p>
          <a:p>
            <a:pPr marL="1706563" lvl="0" indent="4763">
              <a:tabLst>
                <a:tab pos="4840288" algn="l"/>
              </a:tabLst>
            </a:pPr>
            <a:r>
              <a:rPr lang="ja-JP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　警察に届ける：</a:t>
            </a:r>
            <a:r>
              <a:rPr lang="zh-CN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报警</a:t>
            </a:r>
            <a:r>
              <a:rPr lang="zh-CN" altLang="en-US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en-US" altLang="zh-CN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b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HG正楷書体-PRO" panose="03000600000000000000" pitchFamily="66" charset="-128"/>
                <a:cs typeface="Courier New" panose="02070309020205020404" pitchFamily="49" charset="0"/>
              </a:rPr>
              <a:t>àojǐng</a:t>
            </a:r>
            <a:endParaRPr lang="en-US" altLang="zh-CN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HG正楷書体-PRO" panose="03000600000000000000" pitchFamily="66" charset="-128"/>
              <a:cs typeface="Courier New" panose="02070309020205020404" pitchFamily="49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21694">
            <a:off x="10636458" y="177685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55898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1264</TotalTime>
  <Words>249</Words>
  <Application>Microsoft Office PowerPoint</Application>
  <PresentationFormat>ワイド画面</PresentationFormat>
  <Paragraphs>27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FangSong</vt:lpstr>
      <vt:lpstr>HG正楷書体-PRO</vt:lpstr>
      <vt:lpstr>游ゴシック</vt:lpstr>
      <vt:lpstr>游ゴシック Light</vt:lpstr>
      <vt:lpstr>Arial</vt:lpstr>
      <vt:lpstr>Courier New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鈴木靖</dc:creator>
  <cp:lastModifiedBy>靖 鈴木</cp:lastModifiedBy>
  <cp:revision>91</cp:revision>
  <dcterms:created xsi:type="dcterms:W3CDTF">2017-07-03T21:23:45Z</dcterms:created>
  <dcterms:modified xsi:type="dcterms:W3CDTF">2023-11-07T03:43:24Z</dcterms:modified>
</cp:coreProperties>
</file>