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  <p:sldId id="263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2A22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8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3EBBC-200C-4C6D-B327-B45F65A54D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BC8618E6-321C-454C-BF77-B5336A980B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3E96FF4-2C59-4B3A-9337-FA0C69CB9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482CD37-A705-4E92-9AED-E44D3835F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609062E-ACBD-4A84-8F27-70762E5D1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60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74D7E8-FDAD-4062-BFE0-446CACA73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5AE0C2A-B9B3-423D-A13A-93A3E9ED0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4D6F3D0-8165-4C08-8A87-73BEB81A7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0874-2327-4145-BAAE-A8F3DE21C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7C4EC3-BBC6-4FE6-8204-CFB60766B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0115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7110596-1FDD-4C35-8425-DA245813FF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B1A4CBE-953D-4983-9CE0-FDC3A5FC0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ED89FF-FF10-4727-A787-30CED51A2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E4912B-0A28-48F4-88E1-CB63629C0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227B56-E971-4ABA-A1A0-44326EDF3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273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565051-722C-49D1-978D-51519A85C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1B488C8-A69B-4BBA-935F-C2876558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CE2773-5E9B-47A4-9402-960E8EACA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0A30EE6-F022-4722-B5AB-DDC936647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175F8A-1AE5-4ADE-A6D7-3870ACBB3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48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B74645-7EAD-4349-ADBD-26B8B9E92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07C6B8-DC87-4E22-BDB5-DD28C5608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A18407-743C-47DD-A79A-0480182D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921B56-007B-4600-9D30-DA2260232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D666AF-753A-4E3F-BF18-5BB558F7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071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AFFB7E-C6FB-4C97-855D-9076AEC8B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658169-9AE7-4DD0-863B-177E91C074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8ED8728-1F79-4562-87CE-A01DA3D51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893478-C8CE-45D8-8443-7E6F1E288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98C32E-3D47-47C3-94BD-C6BDCC797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40AB93-7B44-482E-8D48-1B8003F0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1453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4817BD-A300-42EC-949E-E8EDCE061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F7CBFC-E41A-4966-A663-C73D749F0B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DB7E713-EF51-456B-98EE-99660F8087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E363699-6860-4A96-BEA2-9329D4CB27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0882FE-3DA1-4BD7-B729-AD6D8A2847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D5D584C-023C-412A-A2D7-D33FC23D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78A454E-BFAF-4A70-AC26-AA0D8ECE3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EA2FD95-82BD-46A4-B054-1E123051C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88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D28515-9E34-4C83-983E-1FB8FD4F5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01DC1CC-4114-4B86-BA98-1E60123C1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9483236-8577-4380-956B-254C7671B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518ACA7-49DD-4B0F-BBE7-9056AE779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5343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89BDE2-EBBE-4ADD-80BB-4E9448358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F863A11-32D2-45B3-925D-5D78A299D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B14153B-22A9-4A92-87DD-6C7723DD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92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AFEA22-5F5C-48EA-81A7-A53420CB9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B95941-6D06-4CAA-BC03-9E40E8C53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0368558-94A8-453E-A898-2FAD1C2F2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E3AB6C-87E5-4280-9F32-05E546108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8745ADD-D9E1-4F86-B559-6467274E7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469FCF-61F4-42E5-BF6C-1C7C9353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82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14A7D6-0B8F-451D-90A6-5A29484B0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DD1641A-3878-4692-8E99-76CE8B91D9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85AB20-25A5-49B5-B40D-EFD82AD177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CFF307-4456-4A05-AF16-17D6D0FC1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EEAC59-8A40-4C3D-9618-5F76169E9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27DAE3B-EBB8-4769-A758-63D1ED79B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9827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5EF3E6B-D04C-47D1-A6E3-6C6048989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33EB71C-3B70-45E5-B3D5-B6D4086083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EE7E03-6E81-4C3E-B1ED-3B707D330A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CDE61-EDC8-4A28-AFC1-4706F523FDB1}" type="datetimeFigureOut">
              <a:rPr kumimoji="1" lang="ja-JP" altLang="en-US" smtClean="0"/>
              <a:t>2021/7/3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6E9BBC-F701-4795-9BE2-64B5C4470B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D964A6-2757-4082-9BA7-EE58E7DE00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F159B-9B8C-4DEB-A058-A826EF64EA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632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比較表現⑤</a:t>
            </a:r>
            <a:endParaRPr kumimoji="1"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4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3175"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次の文の誤りを見つけてみよう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989013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私の姉は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｜　　  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私より</a:t>
            </a:r>
            <a:r>
              <a:rPr lang="en-US" altLang="ja-JP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  ［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二歳</a:t>
            </a:r>
            <a:r>
              <a:rPr lang="ja-JP" altLang="en-US" sz="2400" dirty="0">
                <a:solidFill>
                  <a:srgbClr val="FFC000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］　</a:t>
            </a:r>
            <a:r>
              <a:rPr lang="ja-JP" altLang="en-US" sz="2400" u="sng" dirty="0">
                <a:solidFill>
                  <a:schemeClr val="bg1"/>
                </a:solidFill>
                <a:uFill>
                  <a:solidFill>
                    <a:srgbClr val="FFC000"/>
                  </a:solidFill>
                </a:u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年上です</a:t>
            </a:r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。</a:t>
            </a:r>
            <a:endParaRPr lang="en-US" altLang="ja-JP" sz="8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</a:t>
            </a:r>
            <a:r>
              <a:rPr lang="ja-JP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　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姐姐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｜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比 我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［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两  岁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］ </a:t>
            </a:r>
            <a:r>
              <a:rPr lang="zh-CN" altLang="en-US" sz="36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</a:rPr>
              <a:t>大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jiějie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liǎng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</a:p>
          <a:p>
            <a:pPr marL="538163" indent="-538163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	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○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我 姐姐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｜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〈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比 我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〉 </a:t>
            </a:r>
            <a:r>
              <a:rPr kumimoji="1" lang="zh-CN" altLang="en-US" sz="3600" b="0" i="0" u="sng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大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>
                  <a:solidFill>
                    <a:srgbClr val="FFC000"/>
                  </a:solidFill>
                </a:uFill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 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［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两  岁</a:t>
            </a: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］</a:t>
            </a:r>
            <a:r>
              <a:rPr kumimoji="1" lang="zh-CN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。</a:t>
            </a:r>
            <a:endParaRPr kumimoji="1" lang="en-US" altLang="zh-CN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jiějie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liǎng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kumimoji="1" lang="en-US" altLang="ja-JP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kumimoji="1" lang="en-US" altLang="ja-JP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　　　　　　　│</a:t>
            </a:r>
            <a:endParaRPr kumimoji="1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HG正楷書体-PRO" panose="03000600000000000000" pitchFamily="66" charset="-128"/>
              <a:ea typeface="HG正楷書体-PRO" panose="03000600000000000000" pitchFamily="66" charset="-128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　　　　　　　　　　　　　　　　　　　　　　　└日本語と語順が逆になる</a:t>
            </a:r>
            <a:endParaRPr kumimoji="1" lang="ja-JP" alt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  <a:p>
            <a:pPr marL="538163" indent="-538163"/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		</a:t>
            </a:r>
          </a:p>
          <a:p>
            <a:pPr marL="538163"/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841C2FEE-B17E-4DBD-A35E-CC69F646C8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B15E29A-5C4F-4DDC-924D-F86DC2B66495}"/>
              </a:ext>
            </a:extLst>
          </p:cNvPr>
          <p:cNvSpPr txBox="1"/>
          <p:nvPr/>
        </p:nvSpPr>
        <p:spPr>
          <a:xfrm>
            <a:off x="1195530" y="2519257"/>
            <a:ext cx="10681396" cy="133165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38163" indent="-538163">
              <a:lnSpc>
                <a:spcPts val="2400"/>
              </a:lnSpc>
            </a:pPr>
            <a:r>
              <a:rPr lang="ja-JP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☓　　　　　　　　　　───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538163" lvl="0" indent="-538163">
              <a:lnSpc>
                <a:spcPts val="2400"/>
              </a:lnSpc>
            </a:pPr>
            <a:endParaRPr lang="en-US" altLang="ja-JP" sz="6000" dirty="0">
              <a:solidFill>
                <a:srgbClr val="FF0000"/>
              </a:solidFill>
            </a:endParaRPr>
          </a:p>
          <a:p>
            <a:pPr marL="538163" lvl="0" indent="-538163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　　　│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lvl="0" indent="-538163">
              <a:lnSpc>
                <a:spcPts val="2400"/>
              </a:lnSpc>
            </a:pP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　　　　　　　　　　　　　　　　　　└“</a:t>
            </a:r>
            <a:r>
              <a:rPr lang="zh-CN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两岁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”は“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</a:t>
            </a:r>
            <a:r>
              <a:rPr lang="ja-JP" altLang="en-US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”の前に置けない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あなたには兄弟姉妹はいますか？</a:t>
            </a:r>
            <a:endParaRPr lang="en-US" altLang="ja-JP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en-US" altLang="zh-CN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有　兄弟　姐妹  吗？</a:t>
            </a:r>
            <a:endParaRPr lang="en-US" altLang="zh-CN" sz="3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	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ǐ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ǒ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u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ō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ngd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ì</a:t>
            </a:r>
            <a:r>
              <a:rPr lang="en-US" altLang="ja-JP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ji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ě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</a:t>
            </a:r>
            <a:r>
              <a:rPr lang="en-US" altLang="ja-JP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è</a:t>
            </a:r>
            <a:r>
              <a:rPr lang="en-US" altLang="zh-CN" sz="24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i</a:t>
            </a:r>
            <a:r>
              <a: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ma?</a:t>
            </a:r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lvl="0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Ａ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います。兄が一人と妹が一人います。</a:t>
            </a:r>
            <a:endParaRPr lang="en-US" altLang="ja-JP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有。 我 有 一 个 哥哥 和 一 个 妹妹。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gēge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hé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yí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mèimei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	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いません。私は一人っ子です。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/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   没有。 我 是 个 独生子。</a:t>
            </a:r>
            <a:r>
              <a:rPr lang="zh-CN" altLang="en-US" sz="28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 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Méiyǒu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shì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dúshēngzǐ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.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47A2967-91C1-4BB4-9FD8-18739DEE4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290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あなたのお兄さんは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あなたより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［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いくつ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］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年上ですか？</a:t>
            </a:r>
            <a:endParaRPr lang="en-US" altLang="ja-JP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哥哥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比 你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［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几 岁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］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gēge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Ａ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	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私の兄は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私より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三つ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］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年上です。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哥哥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比 我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大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［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三 岁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］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gēge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dà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sān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47A2967-91C1-4BB4-9FD8-18739DEE4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840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EC0B37E-BFFE-4F6F-9178-A532F076AD6D}"/>
              </a:ext>
            </a:extLst>
          </p:cNvPr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 l="-2825" t="-1620" r="-3341" b="-800"/>
            </a:stretch>
          </a:blipFill>
        </p:spPr>
        <p:txBody>
          <a:bodyPr wrap="square" lIns="720000" tIns="360000" rIns="720000" bIns="360000" rtlCol="0">
            <a:noAutofit/>
          </a:bodyPr>
          <a:lstStyle/>
          <a:p>
            <a:pPr algn="ctr"/>
            <a:r>
              <a:rPr lang="ja-JP" altLang="en-US" sz="40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練習問題</a:t>
            </a:r>
            <a:endParaRPr lang="en-US" altLang="zh-CN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algn="ctr"/>
            <a:r>
              <a:rPr lang="ja-JP" altLang="en-US" sz="2400" dirty="0">
                <a:solidFill>
                  <a:schemeClr val="bg1"/>
                </a:solidFill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クラスメートに尋ねてみよう</a:t>
            </a:r>
            <a:endParaRPr lang="en-US" altLang="ja-JP" sz="24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algn="ctr"/>
            <a:endParaRPr lang="en-US" altLang="ja-JP" sz="1200" dirty="0">
              <a:solidFill>
                <a:schemeClr val="bg1"/>
              </a:solidFill>
              <a:latin typeface="HG正楷書体-PRO" panose="03000600000000000000" pitchFamily="66" charset="-128"/>
              <a:ea typeface="HG正楷書体-PRO" panose="03000600000000000000" pitchFamily="66" charset="-128"/>
            </a:endParaRPr>
          </a:p>
          <a:p>
            <a:pPr marL="538163" indent="-538163"/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Ｑ</a:t>
            </a:r>
            <a:r>
              <a:rPr lang="en-US" altLang="ja-JP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あなたの妹さんは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あなたより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［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いくつ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］</a:t>
            </a:r>
            <a:r>
              <a:rPr lang="ja-JP" altLang="en-US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年下ですか？</a:t>
            </a:r>
            <a:endParaRPr lang="en-US" altLang="ja-JP" sz="2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你 妹妹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比 你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小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［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几 岁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］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？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mèimei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nǐ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jǐ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marR="0" lvl="0" indent="-53816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>
              <a:defRPr/>
            </a:pPr>
            <a:r>
              <a:rPr kumimoji="1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Ａ</a:t>
            </a:r>
            <a:r>
              <a:rPr kumimoji="1" lang="en-US" altLang="ja-JP" sz="36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	</a:t>
            </a: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FangSong" panose="02010609060101010101" pitchFamily="49" charset="-122"/>
                <a:ea typeface="FangSong" panose="02010609060101010101" pitchFamily="49" charset="-122"/>
                <a:cs typeface="+mn-cs"/>
              </a:rPr>
              <a:t>	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私の妹は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〈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私より</a:t>
            </a:r>
            <a:r>
              <a:rPr lang="en-US" altLang="ja-JP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〉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二つ</a:t>
            </a:r>
            <a:r>
              <a:rPr lang="ja-JP" alt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正楷書体-PRO" panose="03000600000000000000" pitchFamily="66" charset="-128"/>
                <a:ea typeface="HG正楷書体-PRO" panose="03000600000000000000" pitchFamily="66" charset="-128"/>
              </a:rPr>
              <a:t>］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HG正楷書体-PRO" panose="03000600000000000000" pitchFamily="66" charset="-128"/>
                <a:ea typeface="HG正楷書体-PRO" panose="03000600000000000000" pitchFamily="66" charset="-128"/>
                <a:cs typeface="+mn-cs"/>
              </a:rPr>
              <a:t>年下です。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FangSong" panose="02010609060101010101" pitchFamily="49" charset="-122"/>
              <a:ea typeface="FangSong" panose="02010609060101010101" pitchFamily="49" charset="-122"/>
              <a:cs typeface="+mn-cs"/>
            </a:endParaRPr>
          </a:p>
          <a:p>
            <a:pPr marL="538163" lvl="0" indent="-538163"/>
            <a:r>
              <a:rPr lang="en-US" altLang="zh-CN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		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我 妹妹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〈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比 我</a:t>
            </a:r>
            <a:r>
              <a:rPr lang="en-US" altLang="ja-JP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〉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小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［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两  岁</a:t>
            </a:r>
            <a:r>
              <a:rPr lang="ja-JP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］</a:t>
            </a:r>
            <a:r>
              <a:rPr lang="zh-CN" altLang="en-US" sz="36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angSong" panose="02010609060101010101" pitchFamily="49" charset="-122"/>
                <a:ea typeface="FangSong" panose="02010609060101010101" pitchFamily="49" charset="-122"/>
              </a:rPr>
              <a:t>。</a:t>
            </a:r>
            <a:endParaRPr lang="en-US" altLang="zh-CN" sz="3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lvl="0" indent="-538163"/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mèimei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bǐ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wǒ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xiǎo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liǎng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 </a:t>
            </a:r>
            <a:r>
              <a:rPr lang="en-US" altLang="ja-JP" sz="2400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suì</a:t>
            </a:r>
            <a:r>
              <a:rPr lang="en-US" altLang="ja-JP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urier New" panose="02070309020205020404" pitchFamily="49" charset="0"/>
                <a:ea typeface="FangSong" panose="02010609060101010101" pitchFamily="49" charset="-122"/>
                <a:cs typeface="Courier New" panose="02070309020205020404" pitchFamily="49" charset="0"/>
              </a:rPr>
              <a:t>?</a:t>
            </a:r>
            <a:endParaRPr lang="en-US" altLang="zh-CN" sz="24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 panose="02070309020205020404" pitchFamily="49" charset="0"/>
              <a:ea typeface="FangSong" panose="02010609060101010101" pitchFamily="49" charset="-122"/>
              <a:cs typeface="Courier New" panose="02070309020205020404" pitchFamily="49" charset="0"/>
            </a:endParaRPr>
          </a:p>
          <a:p>
            <a:pPr marL="538163" indent="-538163"/>
            <a:endParaRPr lang="en-US" altLang="zh-CN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pPr marL="538163" indent="-538163"/>
            <a:endParaRPr lang="en-US" altLang="zh-CN" sz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angSong" panose="02010609060101010101" pitchFamily="49" charset="-122"/>
              <a:ea typeface="FangSong" panose="02010609060101010101" pitchFamily="49" charset="-122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47A2967-91C1-4BB4-9FD8-18739DEE425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50069">
            <a:off x="10612717" y="263252"/>
            <a:ext cx="1611401" cy="15195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3152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1235</TotalTime>
  <Words>468</Words>
  <Application>Microsoft Office PowerPoint</Application>
  <PresentationFormat>ワイド画面</PresentationFormat>
  <Paragraphs>59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FangSong</vt:lpstr>
      <vt:lpstr>HG正楷書体-PRO</vt:lpstr>
      <vt:lpstr>游ゴシック</vt:lpstr>
      <vt:lpstr>游ゴシック Light</vt:lpstr>
      <vt:lpstr>Arial</vt:lpstr>
      <vt:lpstr>Courier New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鈴木靖</dc:creator>
  <cp:lastModifiedBy>鈴木　靖</cp:lastModifiedBy>
  <cp:revision>87</cp:revision>
  <dcterms:created xsi:type="dcterms:W3CDTF">2017-07-03T21:23:45Z</dcterms:created>
  <dcterms:modified xsi:type="dcterms:W3CDTF">2021-07-03T14:19:28Z</dcterms:modified>
</cp:coreProperties>
</file>