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93" d="100"/>
          <a:sy n="93" d="100"/>
        </p:scale>
        <p:origin x="-282" y="-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完了態と</a:t>
            </a:r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経験態の肯定表現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私は食べました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chīle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			</a:t>
            </a:r>
          </a:p>
          <a:p>
            <a:pPr marL="2243138" lvl="0" indent="-5381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243138" lvl="0" indent="-538163">
              <a:lnSpc>
                <a:spcPts val="2000"/>
              </a:lnSpc>
            </a:pP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└完了態（～した）は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動詞の後に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ja-JP" alt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了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をつける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は食べたことがあります</a:t>
            </a:r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过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chīguo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2243138" lvl="0" indent="-5381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243138" lvl="0" indent="-538163">
              <a:lnSpc>
                <a:spcPts val="2000"/>
              </a:lnSpc>
            </a:pP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└経験態（～したことがある）は動詞の後に“</a:t>
            </a:r>
            <a:r>
              <a:rPr lang="zh-CN" alt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过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”をつける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完了態と</a:t>
            </a:r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経験態の否定表現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私は食べていません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	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	</a:t>
            </a:r>
          </a:p>
          <a:p>
            <a:pPr marL="1346200" lvl="0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346200" lvl="0">
              <a:lnSpc>
                <a:spcPts val="2000"/>
              </a:lnSpc>
              <a:tabLst>
                <a:tab pos="630238" algn="l"/>
              </a:tabLst>
            </a:pP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完了態の否定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表現には“没”を使い、“了”はつけない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は食べたことがありません。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过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chīguo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882775" indent="-538163" defTabSz="1879600">
              <a:lnSpc>
                <a:spcPts val="2000"/>
              </a:lnSpc>
            </a:pP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　　　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882775" lvl="0" indent="-538163" defTabSz="1879600">
              <a:lnSpc>
                <a:spcPts val="2000"/>
              </a:lnSpc>
            </a:pP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└───┴経験態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の否定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表現は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没～</a:t>
            </a:r>
            <a:r>
              <a:rPr lang="zh-CN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过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を使う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115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会話練習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あなたはショーロンポーを食べたことがありますか？</a:t>
            </a:r>
            <a:endParaRPr lang="en-US" altLang="ja-JP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过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小笼包 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īguo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ol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endParaRPr lang="en-US" altLang="ja-JP" sz="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私は食べたことがあります。</a:t>
            </a:r>
            <a:endParaRPr lang="en-US" altLang="ja-JP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过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chīguo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endParaRPr lang="en-US" altLang="zh-CN" sz="8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私は食べたことがありません。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过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chīguo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C47A2967-91C1-4BB4-9FD8-18739DEE4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8" y="263253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CF26009D-233F-489B-B5E1-B174C69678D0}"/>
              </a:ext>
            </a:extLst>
          </p:cNvPr>
          <p:cNvGrpSpPr/>
          <p:nvPr/>
        </p:nvGrpSpPr>
        <p:grpSpPr>
          <a:xfrm>
            <a:off x="6400799" y="2046023"/>
            <a:ext cx="5422605" cy="4195288"/>
            <a:chOff x="6400799" y="1881963"/>
            <a:chExt cx="5422605" cy="4359348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xmlns="" id="{B7C85D44-06BA-448C-BBB9-7144AA14E3F7}"/>
                </a:ext>
              </a:extLst>
            </p:cNvPr>
            <p:cNvSpPr/>
            <p:nvPr/>
          </p:nvSpPr>
          <p:spPr>
            <a:xfrm>
              <a:off x="6400799" y="1881963"/>
              <a:ext cx="5422605" cy="4359348"/>
            </a:xfrm>
            <a:prstGeom prst="roundRect">
              <a:avLst/>
            </a:prstGeom>
            <a:solidFill>
              <a:srgbClr val="012A22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t" anchorCtr="0"/>
            <a:lstStyle/>
            <a:p>
              <a:r>
                <a:rPr kumimoji="1" lang="en-US" altLang="ja-JP" sz="2800" dirty="0"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〔</a:t>
              </a:r>
              <a:r>
                <a:rPr kumimoji="1" lang="ja-JP" altLang="en-US" sz="2800" dirty="0"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補充単語</a:t>
              </a:r>
              <a:r>
                <a:rPr kumimoji="1" lang="en-US" altLang="ja-JP" sz="2800" dirty="0"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〕</a:t>
              </a:r>
            </a:p>
            <a:p>
              <a:r>
                <a:rPr kumimoji="1" lang="ja-JP" altLang="en-US" sz="2800" dirty="0">
                  <a:latin typeface="FangSong" panose="02010609060101010101" pitchFamily="49" charset="-122"/>
                  <a:ea typeface="FangSong" panose="02010609060101010101" pitchFamily="49" charset="-122"/>
                </a:rPr>
                <a:t>　</a:t>
              </a:r>
              <a:endParaRPr kumimoji="1" lang="en-US" altLang="ja-JP" sz="2800" dirty="0">
                <a:latin typeface="FangSong" panose="02010609060101010101" pitchFamily="49" charset="-122"/>
                <a:ea typeface="FangSong" panose="02010609060101010101" pitchFamily="49" charset="-122"/>
              </a:endParaRPr>
            </a:p>
            <a:p>
              <a:r>
                <a:rPr lang="ja-JP" altLang="en-US" sz="2800" dirty="0">
                  <a:latin typeface="FangSong" panose="02010609060101010101" pitchFamily="49" charset="-122"/>
                  <a:ea typeface="FangSong" panose="02010609060101010101" pitchFamily="49" charset="-122"/>
                </a:rPr>
                <a:t>　</a:t>
              </a:r>
              <a:r>
                <a:rPr kumimoji="1" lang="zh-CN" altLang="en-US" sz="2800" dirty="0">
                  <a:latin typeface="FangSong" panose="02010609060101010101" pitchFamily="49" charset="-122"/>
                  <a:ea typeface="FangSong" panose="02010609060101010101" pitchFamily="49" charset="-122"/>
                </a:rPr>
                <a:t>北京烤鸭</a:t>
              </a:r>
              <a:endParaRPr kumimoji="1" lang="en-US" altLang="zh-CN" sz="2800" dirty="0">
                <a:latin typeface="FangSong" panose="02010609060101010101" pitchFamily="49" charset="-122"/>
                <a:ea typeface="FangSong" panose="02010609060101010101" pitchFamily="49" charset="-122"/>
              </a:endParaRPr>
            </a:p>
            <a:p>
              <a:r>
                <a:rPr kumimoji="1" lang="ja-JP" altLang="en-US" sz="2800" dirty="0">
                  <a:latin typeface="FangSong" panose="02010609060101010101" pitchFamily="49" charset="-122"/>
                  <a:ea typeface="FangSong" panose="02010609060101010101" pitchFamily="49" charset="-122"/>
                </a:rPr>
                <a:t> </a:t>
              </a:r>
              <a:r>
                <a:rPr lang="en-US" altLang="ja-JP" sz="2000" dirty="0" err="1"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Běijīng</a:t>
              </a:r>
              <a:r>
                <a:rPr lang="en-US" altLang="ja-JP" sz="2000" dirty="0"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 </a:t>
              </a:r>
              <a:r>
                <a:rPr lang="en-US" altLang="ja-JP" sz="2000" dirty="0" err="1"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kǎoyā</a:t>
              </a:r>
              <a:endParaRPr lang="en-US" altLang="ja-JP" sz="2000" dirty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endParaRPr>
            </a:p>
            <a:p>
              <a:endParaRPr lang="en-US" altLang="ja-JP" sz="2400" dirty="0">
                <a:latin typeface="FangSong" panose="02010609060101010101" pitchFamily="49" charset="-122"/>
                <a:ea typeface="FangSong" panose="02010609060101010101" pitchFamily="49" charset="-122"/>
              </a:endParaRPr>
            </a:p>
            <a:p>
              <a:endParaRPr lang="en-US" altLang="ja-JP" sz="2400" dirty="0">
                <a:latin typeface="FangSong" panose="02010609060101010101" pitchFamily="49" charset="-122"/>
                <a:ea typeface="FangSong" panose="02010609060101010101" pitchFamily="49" charset="-122"/>
              </a:endParaRPr>
            </a:p>
            <a:p>
              <a:r>
                <a:rPr lang="ja-JP" altLang="en-US" sz="2800" dirty="0">
                  <a:latin typeface="FangSong" panose="02010609060101010101" pitchFamily="49" charset="-122"/>
                  <a:ea typeface="FangSong" panose="02010609060101010101" pitchFamily="49" charset="-122"/>
                </a:rPr>
                <a:t>　 </a:t>
              </a:r>
              <a:r>
                <a:rPr lang="zh-CN" altLang="en-US" sz="2800" dirty="0">
                  <a:latin typeface="FangSong" panose="02010609060101010101" pitchFamily="49" charset="-122"/>
                  <a:ea typeface="FangSong" panose="02010609060101010101" pitchFamily="49" charset="-122"/>
                </a:rPr>
                <a:t>小笼包</a:t>
              </a:r>
              <a:endParaRPr lang="en-US" altLang="zh-CN" sz="2800" dirty="0">
                <a:latin typeface="FangSong" panose="02010609060101010101" pitchFamily="49" charset="-122"/>
                <a:ea typeface="FangSong" panose="02010609060101010101" pitchFamily="49" charset="-122"/>
              </a:endParaRPr>
            </a:p>
            <a:p>
              <a:r>
                <a:rPr lang="ja-JP" altLang="en-US" sz="2800" dirty="0">
                  <a:latin typeface="FangSong" panose="02010609060101010101" pitchFamily="49" charset="-122"/>
                  <a:ea typeface="FangSong" panose="02010609060101010101" pitchFamily="49" charset="-122"/>
                </a:rPr>
                <a:t>  </a:t>
              </a:r>
              <a:r>
                <a:rPr lang="en-US" altLang="zh-CN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xi</a:t>
              </a:r>
              <a:r>
                <a:rPr lang="en-US" altLang="ja-JP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ǎ</a:t>
              </a:r>
              <a:r>
                <a:rPr lang="en-US" altLang="zh-CN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ol</a:t>
              </a:r>
              <a:r>
                <a:rPr lang="en-US" altLang="ja-JP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ó</a:t>
              </a:r>
              <a:r>
                <a:rPr lang="en-US" altLang="zh-CN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ngb</a:t>
              </a:r>
              <a:r>
                <a:rPr lang="en-US" altLang="ja-JP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ā</a:t>
              </a:r>
              <a:r>
                <a:rPr lang="en-US" altLang="zh-CN" sz="20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o</a:t>
              </a:r>
              <a:endParaRPr lang="en-US" altLang="ja-JP" sz="2400" dirty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endParaRPr>
            </a:p>
            <a:p>
              <a:r>
                <a:rPr kumimoji="1" lang="ja-JP" altLang="en-US" sz="2400" dirty="0">
                  <a:latin typeface="Courier New" panose="02070309020205020404" pitchFamily="49" charset="0"/>
                  <a:ea typeface="FangSong" panose="02010609060101010101" pitchFamily="49" charset="-122"/>
                  <a:cs typeface="Courier New" panose="02070309020205020404" pitchFamily="49" charset="0"/>
                </a:rPr>
                <a:t>　</a:t>
              </a:r>
              <a:endParaRPr kumimoji="1" lang="ja-JP" altLang="en-US" sz="2800" dirty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endParaRPr>
            </a:p>
          </p:txBody>
        </p:sp>
        <p:pic>
          <p:nvPicPr>
            <p:cNvPr id="1026" name="Picture 2" descr="ãåäº¬ç¤é¸­ãã®ç»åæ¤ç´¢çµæ">
              <a:extLst>
                <a:ext uri="{FF2B5EF4-FFF2-40B4-BE49-F238E27FC236}">
                  <a16:creationId xmlns:a16="http://schemas.microsoft.com/office/drawing/2014/main" xmlns="" id="{7389BF39-75A2-4ADC-BC63-173F77B965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05" b="8005"/>
            <a:stretch/>
          </p:blipFill>
          <p:spPr bwMode="auto">
            <a:xfrm>
              <a:off x="9175197" y="2343667"/>
              <a:ext cx="2160000" cy="18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ãå°ç¬¼åãã®ç»åæ¤ç´¢çµæ">
            <a:extLst>
              <a:ext uri="{FF2B5EF4-FFF2-40B4-BE49-F238E27FC236}">
                <a16:creationId xmlns:a16="http://schemas.microsoft.com/office/drawing/2014/main" xmlns="" id="{719B149C-DD36-48C0-AB2E-623C8D1AA1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2444" b="2589"/>
          <a:stretch/>
        </p:blipFill>
        <p:spPr bwMode="auto">
          <a:xfrm>
            <a:off x="9181215" y="4266646"/>
            <a:ext cx="216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28</Words>
  <Application>Microsoft Office PowerPoint</Application>
  <PresentationFormat>ユーザー設定</PresentationFormat>
  <Paragraphs>53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83</cp:revision>
  <dcterms:created xsi:type="dcterms:W3CDTF">2017-07-03T21:23:45Z</dcterms:created>
  <dcterms:modified xsi:type="dcterms:W3CDTF">2022-06-21T01:02:32Z</dcterms:modified>
</cp:coreProperties>
</file>