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D3EBBC-200C-4C6D-B327-B45F65A54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BC8618E6-321C-454C-BF77-B5336A980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E96FF4-2C59-4B3A-9337-FA0C69CB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82CD37-A705-4E92-9AED-E44D3835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09062E-ACBD-4A84-8F27-70762E5D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04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74D7E8-FDAD-4062-BFE0-446CACA73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AE0C2A-B9B3-423D-A13A-93A3E9ED0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D6F3D0-8165-4C08-8A87-73BEB81A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E80874-2327-4145-BAAE-A8F3DE21C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7C4EC3-BBC6-4FE6-8204-CFB60766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011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7110596-1FDD-4C35-8425-DA245813FF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B1A4CBE-953D-4983-9CE0-FDC3A5FC01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ED89FF-FF10-4727-A787-30CED51A2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E4912B-0A28-48F4-88E1-CB63629C0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227B56-E971-4ABA-A1A0-44326EDF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8273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565051-722C-49D1-978D-51519A85C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B488C8-A69B-4BBA-935F-C28765589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CE2773-5E9B-47A4-9402-960E8EACA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A30EE6-F022-4722-B5AB-DDC93664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175F8A-1AE5-4ADE-A6D7-3870ACBB3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48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B74645-7EAD-4349-ADBD-26B8B9E92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07C6B8-DC87-4E22-BDB5-DD28C5608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A18407-743C-47DD-A79A-0480182D4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921B56-007B-4600-9D30-DA226023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D666AF-753A-4E3F-BF18-5BB558F77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71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AFFB7E-C6FB-4C97-855D-9076AEC8B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658169-9AE7-4DD0-863B-177E91C074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8ED8728-1F79-4562-87CE-A01DA3D51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93478-C8CE-45D8-8443-7E6F1E288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98C32E-3D47-47C3-94BD-C6BDCC79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40AB93-7B44-482E-8D48-1B8003F0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45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817BD-A300-42EC-949E-E8EDCE061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F7CBFC-E41A-4966-A663-C73D749F0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DB7E713-EF51-456B-98EE-99660F808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E363699-6860-4A96-BEA2-9329D4CB27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B0882FE-3DA1-4BD7-B729-AD6D8A284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D5D584C-023C-412A-A2D7-D33FC23DD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78A454E-BFAF-4A70-AC26-AA0D8ECE3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EA2FD95-82BD-46A4-B054-1E123051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886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D28515-9E34-4C83-983E-1FB8FD4F5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01DC1CC-4114-4B86-BA98-1E60123C1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9483236-8577-4380-956B-254C7671B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518ACA7-49DD-4B0F-BBE7-9056AE779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343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89BDE2-EBBE-4ADD-80BB-4E9448358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863A11-32D2-45B3-925D-5D78A299D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14153B-22A9-4A92-87DD-6C7723DDF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9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AFEA22-5F5C-48EA-81A7-A53420CB9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B95941-6D06-4CAA-BC03-9E40E8C53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368558-94A8-453E-A898-2FAD1C2F2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E3AB6C-87E5-4280-9F32-05E546108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745ADD-D9E1-4F86-B559-6467274E7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469FCF-61F4-42E5-BF6C-1C7C93531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824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14A7D6-0B8F-451D-90A6-5A29484B0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DD1641A-3878-4692-8E99-76CE8B91D9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785AB20-25A5-49B5-B40D-EFD82AD17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CFF307-4456-4A05-AF16-17D6D0FC1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EEAC59-8A40-4C3D-9618-5F76169E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7DAE3B-EBB8-4769-A758-63D1ED79B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82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5EF3E6B-D04C-47D1-A6E3-6C604898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3EB71C-3B70-45E5-B3D5-B6D408608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EE7E03-6E81-4C3E-B1ED-3B707D330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DE61-EDC8-4A28-AFC1-4706F523FDB1}" type="datetimeFigureOut">
              <a:rPr kumimoji="1" lang="ja-JP" altLang="en-US" smtClean="0"/>
              <a:t>2023/10/31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6E9BBC-F701-4795-9BE2-64B5C4470B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D964A6-2757-4082-9BA7-EE58E7DE0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F159B-9B8C-4DEB-A058-A826EF64EA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632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兼語文と使役表現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2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“～させる”は“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叫</a:t>
            </a:r>
            <a:r>
              <a:rPr lang="ja-JP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让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”、“～してもらう”は“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请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”を使います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2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355600"/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この問題は誰に答えさせたらいいでしょうか？（答える：</a:t>
            </a: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回答</a:t>
            </a: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huídá</a:t>
            </a: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）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/>
            <a:endParaRPr lang="en-US" altLang="ja-JP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lvl="0"/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这个 问题  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让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 谁  回答  好 呢？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355600" lvl="0"/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Zh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è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ge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è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nt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í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ràng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shéi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huídá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hǎo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ne?</a:t>
            </a:r>
          </a:p>
          <a:p>
            <a:pPr marL="355600" lvl="0"/>
            <a:endParaRPr lang="en-US" altLang="ja-JP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355600"/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佐藤くんに答えてもらうのは、どうですか？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/>
            <a:endParaRPr lang="en-US" altLang="ja-JP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lvl="0"/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请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 佐藤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 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同学  回答，怎么样？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266700" lvl="0"/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Q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ǐng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Zuǒténg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tóngxué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huídá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zěnmeyàng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?</a:t>
            </a:r>
          </a:p>
          <a:p>
            <a:pPr marL="2058988" lvl="0" indent="-360363"/>
            <a:endParaRPr lang="en-US" altLang="ja-JP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74" y="5042647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23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練習問題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1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A:	</a:t>
            </a:r>
            <a:r>
              <a:rPr lang="en-US" altLang="ja-JP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SA</a:t>
            </a: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リーダーは誰にしたらいいと思いますか？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endParaRPr lang="en-US" altLang="ja-JP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lvl="0"/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ＳＡ</a:t>
            </a:r>
            <a:r>
              <a:rPr lang="en-US" altLang="zh-CN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的  班长   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让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 谁  当  好 呢？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444500" lvl="0"/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SA   de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bānzhǎng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ràng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shéi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dāng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hǎo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ne?</a:t>
            </a:r>
          </a:p>
          <a:p>
            <a:pPr marL="538163" indent="-538163"/>
            <a:endParaRPr lang="en-US" altLang="ja-JP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r>
              <a:rPr kumimoji="1"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B:	</a:t>
            </a:r>
            <a:r>
              <a:rPr kumimoji="1"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＿＿＿ さんになってもらうのは、どうですか？</a:t>
            </a:r>
            <a:endParaRPr kumimoji="1"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endParaRPr lang="en-US" altLang="ja-JP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lvl="0" indent="3175"/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请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 </a:t>
            </a:r>
            <a:r>
              <a:rPr lang="ja-JP" altLang="en-US" sz="3600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　　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同学  当， 怎么样？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266700" lvl="0" indent="3175"/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Q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ǐng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tóngxué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dāng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,</a:t>
            </a:r>
            <a:r>
              <a:rPr lang="ja-JP" altLang="en-US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zěnmeyàng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?</a:t>
            </a:r>
          </a:p>
          <a:p>
            <a:pPr marL="538163" indent="-538163"/>
            <a:endParaRPr lang="en-US" altLang="zh-CN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A:	</a:t>
            </a: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いいアイデアですね。それじゃ、＿＿＿ さんになってもらいましょう。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endParaRPr lang="en-US" altLang="ja-JP" sz="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 lvl="0" indent="3175"/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好 主意， 那 我们 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请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ja-JP" altLang="en-US" sz="3600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　　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同学  当 吧。 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444500" lvl="0" indent="3175"/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ǎ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o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zh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ú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ì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,  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à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ǒ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men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q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ǐ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ng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 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tóngxué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d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ā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ng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ba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  <a:endParaRPr lang="en-US" altLang="zh-CN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lvl="0" indent="-538163"/>
            <a:endParaRPr lang="en-US" altLang="zh-CN" sz="1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444500"/>
            <a:r>
              <a:rPr lang="en-US" altLang="ja-JP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		※ </a:t>
            </a:r>
            <a:r>
              <a:rPr lang="ja-JP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リーダー 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班长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zh-CN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b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ānzhǎng</a:t>
            </a:r>
            <a:r>
              <a:rPr lang="en-US" altLang="ja-JP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  </a:t>
            </a:r>
            <a:r>
              <a:rPr lang="ja-JP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～になる 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当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zh-CN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d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āng</a:t>
            </a:r>
            <a:r>
              <a:rPr lang="en-US" altLang="ja-JP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 </a:t>
            </a:r>
            <a:r>
              <a:rPr lang="ja-JP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アイデア</a:t>
            </a:r>
            <a:r>
              <a:rPr lang="ja-JP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主意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zh-CN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zh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ú</a:t>
            </a:r>
            <a:r>
              <a:rPr lang="en-US" altLang="zh-CN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y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ì</a:t>
            </a:r>
            <a:endParaRPr lang="en-US" altLang="zh-CN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HG正楷書体-PRO" panose="03000600000000000000" pitchFamily="66" charset="-128"/>
              <a:cs typeface="Courier New" panose="02070309020205020404" pitchFamily="49" charset="0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45457">
            <a:off x="10627582" y="159930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442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兼語文と許可表現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2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“～させてくれる”は“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让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”、“～させてくれない”は“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不让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”を使います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2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355600" defTabSz="266700"/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あなたのご両親はあなたに車の運転をさせてくれますか？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defTabSz="266700"/>
            <a:endParaRPr lang="en-US" altLang="ja-JP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marR="0" lvl="0" algn="l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你 父母 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让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你 开 车 吗？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355600" marR="0" lvl="0" algn="l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ǐ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fùmǔ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ràng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nǐ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kāi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chē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ma?</a:t>
            </a:r>
          </a:p>
          <a:p>
            <a:pPr marL="355600" defTabSz="266700"/>
            <a:endParaRPr kumimoji="1" lang="en-US" altLang="zh-CN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defTabSz="266700"/>
            <a:r>
              <a:rPr kumimoji="1"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私の両親は私に車の運転をさせてくれません。</a:t>
            </a:r>
            <a:endParaRPr kumimoji="1"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defTabSz="266700"/>
            <a:endParaRPr kumimoji="1" lang="en-US" altLang="ja-JP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marR="0" lvl="0" algn="l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我 父母 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不 让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 我 开 车。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355600" marR="0" lvl="0" algn="l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ǒ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fùmǔ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bú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ràng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kāi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chē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2058988" lvl="0" indent="-360363"/>
            <a:endParaRPr lang="en-US" altLang="ja-JP" sz="24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lvl="0" algn="ctr"/>
            <a:r>
              <a:rPr lang="en-US" altLang="ja-JP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※</a:t>
            </a:r>
            <a:r>
              <a:rPr lang="ja-JP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両親 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父母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zh-CN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f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ù</a:t>
            </a:r>
            <a:r>
              <a:rPr lang="en-US" altLang="zh-CN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m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ǔ</a:t>
            </a:r>
            <a:r>
              <a:rPr lang="ja-JP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　</a:t>
            </a:r>
            <a:r>
              <a:rPr lang="ja-JP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車の運転をする 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开车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zh-CN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k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āi</a:t>
            </a:r>
            <a:r>
              <a:rPr lang="en-US" altLang="ja-JP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 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chē</a:t>
            </a:r>
            <a:endParaRPr lang="en-US" altLang="zh-CN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HG正楷書体-PRO" panose="03000600000000000000" pitchFamily="66" charset="-128"/>
              <a:cs typeface="Courier New" panose="02070309020205020404" pitchFamily="49" charset="0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74" y="5042647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1386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練習問題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16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38163" indent="-538163"/>
            <a:r>
              <a:rPr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A:	</a:t>
            </a: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あなたは運転免許を持っていますか？ご両親は運転させてくれますか？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endParaRPr lang="en-US" altLang="ja-JP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41338" lvl="0">
              <a:defRPr/>
            </a:pP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你 有 驾照  吗？ 你 父母 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让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你 开 车 吗？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41338" lvl="0">
              <a:defRPr/>
            </a:pP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ǐ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yǒu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jiàzhào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ma? 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Nǐ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fùmǔ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ràng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nǐ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kāi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chē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ma?</a:t>
            </a:r>
          </a:p>
          <a:p>
            <a:pPr marL="538163" indent="-538163"/>
            <a:endParaRPr lang="en-US" altLang="ja-JP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r>
              <a:rPr kumimoji="1" lang="en-US" altLang="zh-CN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B:	</a:t>
            </a:r>
            <a:r>
              <a:rPr kumimoji="1"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持っています。／　持っていません。</a:t>
            </a:r>
            <a:endParaRPr kumimoji="1"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38163" indent="-538163"/>
            <a:endParaRPr kumimoji="1" lang="en-US" altLang="ja-JP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41338" lvl="0">
              <a:defRPr/>
            </a:pP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有。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／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没 有。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41338">
              <a:defRPr/>
            </a:pP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ǒ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u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 /  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M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é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i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ǒ</a:t>
            </a: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u</a:t>
            </a:r>
            <a:r>
              <a:rPr lang="en-US" altLang="zh-CN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</a:p>
          <a:p>
            <a:pPr marL="541338">
              <a:defRPr/>
            </a:pPr>
            <a:endParaRPr lang="en-US" altLang="ja-JP" sz="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FangSong" panose="02010609060101010101" pitchFamily="49" charset="-122"/>
              <a:cs typeface="Courier New" panose="02070309020205020404" pitchFamily="49" charset="0"/>
            </a:endParaRPr>
          </a:p>
          <a:p>
            <a:pPr marL="541338">
              <a:defRPr/>
            </a:pPr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私の両親は私に車の運転をさせてくれます。／くれません。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41338">
              <a:defRPr/>
            </a:pPr>
            <a:endParaRPr lang="en-US" altLang="ja-JP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41338" lvl="0">
              <a:defRPr/>
            </a:pP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我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父母 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让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我 开 车。</a:t>
            </a:r>
            <a:r>
              <a:rPr lang="ja-JP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／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</a:t>
            </a:r>
            <a:r>
              <a:rPr lang="en-US" altLang="ja-JP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‥</a:t>
            </a:r>
            <a:r>
              <a:rPr lang="zh-CN" altLang="en-US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不 让</a:t>
            </a:r>
            <a:r>
              <a:rPr lang="zh-CN" altLang="en-US" sz="3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 我 开 车。</a:t>
            </a:r>
            <a:endParaRPr lang="en-US" altLang="zh-CN" sz="3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541338" lvl="0">
              <a:defRPr/>
            </a:pPr>
            <a:r>
              <a:rPr lang="en-US" altLang="zh-CN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ǒ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fùmǔ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ràng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kāi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chē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        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bú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ràng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kāi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4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chē</a:t>
            </a:r>
            <a:r>
              <a:rPr lang="en-US" altLang="ja-JP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.</a:t>
            </a:r>
          </a:p>
          <a:p>
            <a:pPr marL="538163" indent="-538163"/>
            <a:endParaRPr lang="en-US" altLang="zh-CN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541338" lvl="0"/>
            <a:r>
              <a:rPr lang="en-US" altLang="ja-JP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		※ </a:t>
            </a:r>
            <a:r>
              <a:rPr lang="ja-JP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運転免許 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</a:rPr>
              <a:t>驾照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</a:t>
            </a:r>
            <a:r>
              <a:rPr lang="en-US" altLang="zh-CN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ji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à</a:t>
            </a:r>
            <a:r>
              <a:rPr lang="en-US" altLang="zh-CN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zh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à</a:t>
            </a:r>
            <a:r>
              <a:rPr lang="en-US" altLang="zh-CN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o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（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ngSong" panose="02010609060101010101" pitchFamily="49" charset="-122"/>
                <a:ea typeface="FangSong" panose="02010609060101010101" pitchFamily="49" charset="-122"/>
                <a:cs typeface="Courier New" panose="02070309020205020404" pitchFamily="49" charset="0"/>
              </a:rPr>
              <a:t>驾驶执照</a:t>
            </a:r>
            <a:r>
              <a:rPr lang="ja-JP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jiàshǐ</a:t>
            </a:r>
            <a:r>
              <a:rPr lang="en-US" altLang="ja-JP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ja-JP" sz="2000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zhízhào</a:t>
            </a:r>
            <a:r>
              <a:rPr lang="en-US" altLang="ja-JP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 </a:t>
            </a:r>
            <a:r>
              <a:rPr lang="ja-JP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  <a:cs typeface="Courier New" panose="02070309020205020404" pitchFamily="49" charset="0"/>
              </a:rPr>
              <a:t>の略</a:t>
            </a:r>
            <a:r>
              <a:rPr lang="zh-CN" altLang="en-U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HG正楷書体-PRO" panose="03000600000000000000" pitchFamily="66" charset="-128"/>
                <a:cs typeface="Courier New" panose="02070309020205020404" pitchFamily="49" charset="0"/>
              </a:rPr>
              <a:t>）</a:t>
            </a:r>
            <a:endParaRPr lang="en-US" altLang="zh-CN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ea typeface="HG正楷書体-PRO" panose="03000600000000000000" pitchFamily="66" charset="-128"/>
              <a:cs typeface="Courier New" panose="02070309020205020404" pitchFamily="49" charset="0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04985">
            <a:off x="10645343" y="150921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921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C0B37E-BFFE-4F6F-9178-A532F076AD6D}"/>
              </a:ext>
            </a:extLst>
          </p:cNvPr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 l="-2825" t="-1620" r="-3341" b="-800"/>
            </a:stretch>
          </a:blipFill>
        </p:spPr>
        <p:txBody>
          <a:bodyPr wrap="square" lIns="720000" tIns="360000" rIns="720000" bIns="360000" rtlCol="0">
            <a:noAutofit/>
          </a:bodyPr>
          <a:lstStyle/>
          <a:p>
            <a:pPr algn="ctr"/>
            <a:r>
              <a:rPr lang="ja-JP" altLang="en-US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兼語文と勧誘表現</a:t>
            </a:r>
            <a:endParaRPr kumimoji="1" lang="en-US" altLang="zh-CN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2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algn="ctr"/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“（いっしょに）～しましょう”は“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让我们</a:t>
            </a:r>
            <a:r>
              <a:rPr lang="ja-JP" altLang="en-US" sz="2400" dirty="0">
                <a:solidFill>
                  <a:schemeClr val="bg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”を使います</a:t>
            </a:r>
            <a:endParaRPr lang="en-US" altLang="ja-JP" sz="2400" dirty="0">
              <a:solidFill>
                <a:schemeClr val="bg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endParaRPr lang="en-US" altLang="ja-JP" sz="2400" dirty="0">
              <a:solidFill>
                <a:schemeClr val="bg1"/>
              </a:solidFill>
              <a:latin typeface="FangSong" panose="02010609060101010101" pitchFamily="49" charset="-122"/>
              <a:ea typeface="FangSong" panose="02010609060101010101" pitchFamily="49" charset="-122"/>
            </a:endParaRPr>
          </a:p>
          <a:p>
            <a:pPr marL="355600" defTabSz="266700"/>
            <a:r>
              <a:rPr lang="ja-JP" alt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いっしょに中国語を勉強しましょう。</a:t>
            </a:r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defTabSz="266700"/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defTabSz="266700"/>
            <a:r>
              <a:rPr lang="en-US" altLang="ja-JP" sz="3600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Let us</a:t>
            </a:r>
            <a:r>
              <a:rPr lang="en-US" altLang="ja-JP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 learn English together!</a:t>
            </a:r>
          </a:p>
          <a:p>
            <a:pPr marL="355600" defTabSz="266700"/>
            <a:endParaRPr lang="en-US" altLang="ja-JP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defTabSz="266700"/>
            <a:endParaRPr lang="en-US" altLang="ja-JP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marL="355600" marR="0" lvl="0" algn="l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让 我们 </a:t>
            </a:r>
            <a:r>
              <a:rPr kumimoji="1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angSong" panose="02010609060101010101" pitchFamily="49" charset="-122"/>
                <a:ea typeface="FangSong" panose="02010609060101010101" pitchFamily="49" charset="-122"/>
                <a:cs typeface="+mn-cs"/>
              </a:rPr>
              <a:t>一起 学习 汉语 吧！</a:t>
            </a:r>
            <a:endParaRPr kumimoji="1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angSong" panose="02010609060101010101" pitchFamily="49" charset="-122"/>
              <a:ea typeface="FangSong" panose="02010609060101010101" pitchFamily="49" charset="-122"/>
              <a:cs typeface="+mn-cs"/>
            </a:endParaRPr>
          </a:p>
          <a:p>
            <a:pPr marL="177800" marR="0" lvl="0" algn="l" defTabSz="2667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Ràng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wǒmen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yìqǐ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xuéxí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Hànyǔ</a:t>
            </a:r>
            <a:r>
              <a:rPr kumimoji="1" lang="en-US" altLang="ja-JP" sz="24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  </a:t>
            </a:r>
            <a:r>
              <a:rPr kumimoji="1" lang="en-US" altLang="ja-JP" sz="2400" b="0" i="0" u="none" strike="noStrike" kern="1200" cap="none" spc="0" normalizeH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ba</a:t>
            </a:r>
            <a:r>
              <a:rPr kumimoji="1" lang="en-US" altLang="ja-JP" sz="24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urier New" panose="02070309020205020404" pitchFamily="49" charset="0"/>
                <a:ea typeface="FangSong" panose="02010609060101010101" pitchFamily="49" charset="-122"/>
                <a:cs typeface="Courier New" panose="02070309020205020404" pitchFamily="49" charset="0"/>
              </a:rPr>
              <a:t>!</a:t>
            </a:r>
            <a:endParaRPr kumimoji="1" lang="en-US" altLang="zh-CN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841C2FEE-B17E-4DBD-A35E-CC69F646C8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74" y="5042647"/>
            <a:ext cx="1611401" cy="151951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7945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469</Words>
  <Application>Microsoft Office PowerPoint</Application>
  <PresentationFormat>ワイド画面</PresentationFormat>
  <Paragraphs>75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3" baseType="lpstr">
      <vt:lpstr>FangSong</vt:lpstr>
      <vt:lpstr>HG正楷書体-PRO</vt:lpstr>
      <vt:lpstr>KaiTi</vt:lpstr>
      <vt:lpstr>游ゴシック</vt:lpstr>
      <vt:lpstr>游ゴシック Light</vt:lpstr>
      <vt:lpstr>Arial</vt:lpstr>
      <vt:lpstr>Courier New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鈴木靖</dc:creator>
  <cp:lastModifiedBy>靖 鈴木</cp:lastModifiedBy>
  <cp:revision>87</cp:revision>
  <dcterms:created xsi:type="dcterms:W3CDTF">2017-07-03T21:23:45Z</dcterms:created>
  <dcterms:modified xsi:type="dcterms:W3CDTF">2023-10-31T03:53:18Z</dcterms:modified>
</cp:coreProperties>
</file>